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52" r:id="rId3"/>
    <p:sldMasterId id="2147483653" r:id="rId4"/>
    <p:sldMasterId id="2147484169" r:id="rId5"/>
    <p:sldMasterId id="2147484223" r:id="rId6"/>
  </p:sldMasterIdLst>
  <p:notesMasterIdLst>
    <p:notesMasterId r:id="rId70"/>
  </p:notesMasterIdLst>
  <p:handoutMasterIdLst>
    <p:handoutMasterId r:id="rId71"/>
  </p:handoutMasterIdLst>
  <p:sldIdLst>
    <p:sldId id="276" r:id="rId7"/>
    <p:sldId id="277" r:id="rId8"/>
    <p:sldId id="381" r:id="rId9"/>
    <p:sldId id="380" r:id="rId10"/>
    <p:sldId id="396" r:id="rId11"/>
    <p:sldId id="288" r:id="rId12"/>
    <p:sldId id="343" r:id="rId13"/>
    <p:sldId id="364" r:id="rId14"/>
    <p:sldId id="369" r:id="rId15"/>
    <p:sldId id="382" r:id="rId16"/>
    <p:sldId id="292" r:id="rId17"/>
    <p:sldId id="294" r:id="rId18"/>
    <p:sldId id="388" r:id="rId19"/>
    <p:sldId id="389" r:id="rId20"/>
    <p:sldId id="410" r:id="rId21"/>
    <p:sldId id="295" r:id="rId22"/>
    <p:sldId id="298" r:id="rId23"/>
    <p:sldId id="390" r:id="rId24"/>
    <p:sldId id="391" r:id="rId25"/>
    <p:sldId id="392" r:id="rId26"/>
    <p:sldId id="408" r:id="rId27"/>
    <p:sldId id="409" r:id="rId28"/>
    <p:sldId id="393" r:id="rId29"/>
    <p:sldId id="394" r:id="rId30"/>
    <p:sldId id="307" r:id="rId31"/>
    <p:sldId id="379" r:id="rId32"/>
    <p:sldId id="350" r:id="rId33"/>
    <p:sldId id="385" r:id="rId34"/>
    <p:sldId id="386" r:id="rId35"/>
    <p:sldId id="397" r:id="rId36"/>
    <p:sldId id="303" r:id="rId37"/>
    <p:sldId id="311" r:id="rId38"/>
    <p:sldId id="324" r:id="rId39"/>
    <p:sldId id="398" r:id="rId40"/>
    <p:sldId id="400" r:id="rId41"/>
    <p:sldId id="401" r:id="rId42"/>
    <p:sldId id="329" r:id="rId43"/>
    <p:sldId id="370" r:id="rId44"/>
    <p:sldId id="371" r:id="rId45"/>
    <p:sldId id="372" r:id="rId46"/>
    <p:sldId id="337" r:id="rId47"/>
    <p:sldId id="338" r:id="rId48"/>
    <p:sldId id="377" r:id="rId49"/>
    <p:sldId id="340" r:id="rId50"/>
    <p:sldId id="387" r:id="rId51"/>
    <p:sldId id="349" r:id="rId52"/>
    <p:sldId id="342" r:id="rId53"/>
    <p:sldId id="344" r:id="rId54"/>
    <p:sldId id="368" r:id="rId55"/>
    <p:sldId id="404" r:id="rId56"/>
    <p:sldId id="383" r:id="rId57"/>
    <p:sldId id="407" r:id="rId58"/>
    <p:sldId id="406" r:id="rId59"/>
    <p:sldId id="331" r:id="rId60"/>
    <p:sldId id="323" r:id="rId61"/>
    <p:sldId id="332" r:id="rId62"/>
    <p:sldId id="347" r:id="rId63"/>
    <p:sldId id="334" r:id="rId64"/>
    <p:sldId id="373" r:id="rId65"/>
    <p:sldId id="374" r:id="rId66"/>
    <p:sldId id="375" r:id="rId67"/>
    <p:sldId id="376" r:id="rId68"/>
    <p:sldId id="305" r:id="rId6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66FF"/>
    <a:srgbClr val="FF3300"/>
    <a:srgbClr val="FF66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9" autoAdjust="0"/>
    <p:restoredTop sz="91103" autoAdjust="0"/>
  </p:normalViewPr>
  <p:slideViewPr>
    <p:cSldViewPr>
      <p:cViewPr varScale="1">
        <p:scale>
          <a:sx n="67" d="100"/>
          <a:sy n="67" d="100"/>
        </p:scale>
        <p:origin x="1278" y="72"/>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192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1878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11878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1878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0864B98D-1EE4-4D95-B1D2-BDF8187D93A6}" type="slidenum">
              <a:rPr lang="en-US" altLang="zh-CN"/>
              <a:pPr>
                <a:defRPr/>
              </a:pPr>
              <a:t>‹#›</a:t>
            </a:fld>
            <a:endParaRPr lang="en-US" altLang="zh-CN"/>
          </a:p>
        </p:txBody>
      </p:sp>
    </p:spTree>
    <p:extLst>
      <p:ext uri="{BB962C8B-B14F-4D97-AF65-F5344CB8AC3E}">
        <p14:creationId xmlns:p14="http://schemas.microsoft.com/office/powerpoint/2010/main" val="72939454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04-26T11:19:22.781"/>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43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747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3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43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2F313971-CFDD-4D14-8F09-D9E1B7C141AB}" type="slidenum">
              <a:rPr lang="en-US" altLang="zh-CN"/>
              <a:pPr>
                <a:defRPr/>
              </a:pPr>
              <a:t>‹#›</a:t>
            </a:fld>
            <a:endParaRPr lang="en-US" altLang="zh-CN"/>
          </a:p>
        </p:txBody>
      </p:sp>
    </p:spTree>
    <p:extLst>
      <p:ext uri="{BB962C8B-B14F-4D97-AF65-F5344CB8AC3E}">
        <p14:creationId xmlns:p14="http://schemas.microsoft.com/office/powerpoint/2010/main" val="3089325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DEBBCDB-D6DB-425E-B819-E4B2DF4F869D}" type="slidenum">
              <a:rPr lang="en-US" altLang="zh-CN" smtClean="0"/>
              <a:pPr eaLnBrk="1" hangingPunct="1"/>
              <a:t>1</a:t>
            </a:fld>
            <a:endParaRPr lang="en-US" altLang="zh-CN" smtClean="0"/>
          </a:p>
        </p:txBody>
      </p:sp>
      <p:sp>
        <p:nvSpPr>
          <p:cNvPr id="75779" name="Rectangle 2"/>
          <p:cNvSpPr>
            <a:spLocks noGrp="1" noRot="1" noChangeAspect="1" noChangeArrowheads="1" noTextEdit="1"/>
          </p:cNvSpPr>
          <p:nvPr>
            <p:ph type="sldImg"/>
          </p:nvPr>
        </p:nvSpPr>
        <p:spPr>
          <a:xfrm>
            <a:off x="1144588" y="687388"/>
            <a:ext cx="4570412" cy="3427412"/>
          </a:xfrm>
          <a:ln/>
        </p:spPr>
      </p:sp>
      <p:sp>
        <p:nvSpPr>
          <p:cNvPr id="75780" name="Rectangle 3"/>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AC8D05F-1E9F-42DB-BA9C-185DE30DB75E}" type="slidenum">
              <a:rPr lang="en-US" altLang="zh-CN" smtClean="0"/>
              <a:pPr eaLnBrk="1" hangingPunct="1"/>
              <a:t>28</a:t>
            </a:fld>
            <a:endParaRPr lang="en-US" altLang="zh-CN" smtClean="0"/>
          </a:p>
        </p:txBody>
      </p:sp>
      <p:sp>
        <p:nvSpPr>
          <p:cNvPr id="81923" name="Rectangle 2"/>
          <p:cNvSpPr>
            <a:spLocks noGrp="1" noRot="1" noChangeAspect="1" noChangeArrowheads="1" noTextEdit="1"/>
          </p:cNvSpPr>
          <p:nvPr>
            <p:ph type="sldImg"/>
          </p:nvPr>
        </p:nvSpPr>
        <p:spPr>
          <a:xfrm>
            <a:off x="1144588" y="685800"/>
            <a:ext cx="4568825" cy="3427413"/>
          </a:xfrm>
          <a:ln/>
        </p:spPr>
      </p:sp>
      <p:sp>
        <p:nvSpPr>
          <p:cNvPr id="81924" name="Rectangle 3"/>
          <p:cNvSpPr>
            <a:spLocks noGrp="1" noChangeArrowheads="1"/>
          </p:cNvSpPr>
          <p:nvPr>
            <p:ph type="body" idx="1"/>
          </p:nvPr>
        </p:nvSpPr>
        <p:spPr>
          <a:xfrm>
            <a:off x="685800" y="4344988"/>
            <a:ext cx="5486400" cy="4113212"/>
          </a:xfrm>
          <a:solidFill>
            <a:schemeClr val="accent1"/>
          </a:solidFill>
          <a:ln>
            <a:solidFill>
              <a:schemeClr val="tx1"/>
            </a:solidFill>
          </a:ln>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1A3F94D-D47C-452A-9A6F-0B59068FEC17}" type="slidenum">
              <a:rPr lang="en-US" altLang="zh-CN" smtClean="0"/>
              <a:pPr eaLnBrk="1" hangingPunct="1"/>
              <a:t>29</a:t>
            </a:fld>
            <a:endParaRPr lang="en-US" altLang="zh-CN" smtClean="0"/>
          </a:p>
        </p:txBody>
      </p:sp>
      <p:sp>
        <p:nvSpPr>
          <p:cNvPr id="82947" name="Rectangle 2"/>
          <p:cNvSpPr>
            <a:spLocks noGrp="1" noRot="1" noChangeAspect="1" noChangeArrowheads="1" noTextEdit="1"/>
          </p:cNvSpPr>
          <p:nvPr>
            <p:ph type="sldImg"/>
          </p:nvPr>
        </p:nvSpPr>
        <p:spPr>
          <a:xfrm>
            <a:off x="650875" y="406400"/>
            <a:ext cx="5556250" cy="4167188"/>
          </a:xfrm>
          <a:ln/>
        </p:spPr>
      </p:sp>
      <p:sp>
        <p:nvSpPr>
          <p:cNvPr id="82948"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F149996-D2DE-4ADF-848A-8B2B144AB129}" type="slidenum">
              <a:rPr lang="en-US" altLang="zh-CN" smtClean="0">
                <a:solidFill>
                  <a:srgbClr val="000000"/>
                </a:solidFill>
                <a:latin typeface="Times New Roman" pitchFamily="18" charset="0"/>
              </a:rPr>
              <a:pPr eaLnBrk="1" hangingPunct="1"/>
              <a:t>30</a:t>
            </a:fld>
            <a:endParaRPr lang="en-US" altLang="zh-CN" smtClean="0">
              <a:solidFill>
                <a:srgbClr val="000000"/>
              </a:solidFill>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smtClean="0"/>
              <a:t>Duration:</a:t>
            </a:r>
            <a:r>
              <a:rPr lang="zh-CN" altLang="en-US" b="1" dirty="0" smtClean="0"/>
              <a:t>包括实际工作时间和间歇时间</a:t>
            </a:r>
            <a:r>
              <a:rPr lang="en-US" altLang="zh-CN" b="1" dirty="0" smtClean="0"/>
              <a:t>,</a:t>
            </a:r>
            <a:r>
              <a:rPr lang="zh-CN" altLang="en-US" b="1" dirty="0" smtClean="0"/>
              <a:t>如刷油漆一天</a:t>
            </a:r>
            <a:r>
              <a:rPr lang="en-US" altLang="zh-CN" b="1" dirty="0" smtClean="0"/>
              <a:t>,</a:t>
            </a:r>
            <a:r>
              <a:rPr lang="zh-CN" altLang="en-US" b="1" dirty="0" smtClean="0"/>
              <a:t>干燥一天</a:t>
            </a:r>
          </a:p>
          <a:p>
            <a:pPr eaLnBrk="1" hangingPunct="1"/>
            <a:r>
              <a:rPr lang="en-US" altLang="zh-CN" b="1" dirty="0" smtClean="0"/>
              <a:t>duration estimates:</a:t>
            </a:r>
            <a:r>
              <a:rPr lang="zh-CN" altLang="en-US" b="1" dirty="0" smtClean="0"/>
              <a:t>考虑人力资源的可获得性</a:t>
            </a:r>
            <a:r>
              <a:rPr lang="en-US" altLang="zh-CN" b="1" dirty="0" smtClean="0"/>
              <a:t>, </a:t>
            </a:r>
            <a:r>
              <a:rPr lang="zh-CN" altLang="en-US" b="1" dirty="0" smtClean="0"/>
              <a:t>如一个人的活两人干</a:t>
            </a:r>
            <a:r>
              <a:rPr lang="en-US" altLang="zh-CN" b="1" dirty="0" smtClean="0"/>
              <a:t>,</a:t>
            </a:r>
            <a:r>
              <a:rPr lang="zh-CN" altLang="en-US" b="1" dirty="0" smtClean="0"/>
              <a:t>历时就缩短</a:t>
            </a:r>
            <a:r>
              <a:rPr lang="en-US" altLang="zh-CN" b="1" dirty="0" smtClean="0"/>
              <a:t>.</a:t>
            </a:r>
          </a:p>
          <a:p>
            <a:pPr eaLnBrk="1" hangingPunct="1"/>
            <a:endParaRPr lang="en-US" altLang="zh-CN" b="1"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1C5F78A-A685-49C9-A8A6-4BE9BDB82FF9}" type="slidenum">
              <a:rPr lang="en-US" altLang="zh-CN" smtClean="0">
                <a:solidFill>
                  <a:srgbClr val="000000"/>
                </a:solidFill>
                <a:latin typeface="Times New Roman" pitchFamily="18" charset="0"/>
              </a:rPr>
              <a:pPr eaLnBrk="1" hangingPunct="1"/>
              <a:t>34</a:t>
            </a:fld>
            <a:endParaRPr lang="en-US" altLang="zh-CN" smtClean="0">
              <a:solidFill>
                <a:srgbClr val="000000"/>
              </a:solidFill>
              <a:latin typeface="Times New Roman"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smtClean="0"/>
              <a:t>Duration:</a:t>
            </a:r>
            <a:r>
              <a:rPr lang="zh-CN" altLang="en-US" b="1" dirty="0" smtClean="0"/>
              <a:t>包括实际工作时间和间歇时间</a:t>
            </a:r>
            <a:r>
              <a:rPr lang="en-US" altLang="zh-CN" b="1" dirty="0" smtClean="0"/>
              <a:t>,</a:t>
            </a:r>
            <a:r>
              <a:rPr lang="zh-CN" altLang="en-US" b="1" dirty="0" smtClean="0"/>
              <a:t>如刷油漆一天</a:t>
            </a:r>
            <a:r>
              <a:rPr lang="en-US" altLang="zh-CN" b="1" dirty="0" smtClean="0"/>
              <a:t>,</a:t>
            </a:r>
            <a:r>
              <a:rPr lang="zh-CN" altLang="en-US" b="1" dirty="0" smtClean="0"/>
              <a:t>干燥一天</a:t>
            </a:r>
          </a:p>
          <a:p>
            <a:pPr eaLnBrk="1" hangingPunct="1"/>
            <a:r>
              <a:rPr lang="en-US" altLang="zh-CN" b="1" dirty="0" smtClean="0"/>
              <a:t>duration estimates:</a:t>
            </a:r>
            <a:r>
              <a:rPr lang="zh-CN" altLang="en-US" b="1" dirty="0" smtClean="0"/>
              <a:t>考虑人力资源的可获得性</a:t>
            </a:r>
            <a:r>
              <a:rPr lang="en-US" altLang="zh-CN" b="1" dirty="0" smtClean="0"/>
              <a:t>, </a:t>
            </a:r>
            <a:r>
              <a:rPr lang="zh-CN" altLang="en-US" b="1" dirty="0" smtClean="0"/>
              <a:t>如一个人的活两人干</a:t>
            </a:r>
            <a:r>
              <a:rPr lang="en-US" altLang="zh-CN" b="1" dirty="0" smtClean="0"/>
              <a:t>,</a:t>
            </a:r>
            <a:r>
              <a:rPr lang="zh-CN" altLang="en-US" b="1" dirty="0" smtClean="0"/>
              <a:t>历时就缩短</a:t>
            </a:r>
            <a:r>
              <a:rPr lang="en-US" altLang="zh-CN" b="1" dirty="0" smtClean="0"/>
              <a:t>.</a:t>
            </a:r>
          </a:p>
          <a:p>
            <a:pPr eaLnBrk="1" hangingPunct="1"/>
            <a:endParaRPr lang="en-US" altLang="zh-CN" b="1"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67D8895-368D-41F6-8823-0CDE692596CB}" type="slidenum">
              <a:rPr lang="en-US" altLang="zh-CN" smtClean="0"/>
              <a:pPr eaLnBrk="1" hangingPunct="1"/>
              <a:t>37</a:t>
            </a:fld>
            <a:endParaRPr lang="en-US" altLang="zh-CN"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仿真</a:t>
            </a:r>
            <a:r>
              <a:rPr lang="en-US" altLang="zh-CN" smtClean="0"/>
              <a:t>: </a:t>
            </a:r>
            <a:r>
              <a:rPr lang="zh-CN" altLang="en-US" smtClean="0"/>
              <a:t>仿真是用不同的假设来计算相应的时间，最常见的是蒙特 </a:t>
            </a:r>
            <a:r>
              <a:rPr lang="en-US" altLang="zh-CN" smtClean="0"/>
              <a:t>·</a:t>
            </a:r>
            <a:r>
              <a:rPr lang="zh-CN" altLang="en-US" smtClean="0"/>
              <a:t>卡罗方法。在这种方法中，假设了各活动所用时间的概率分布以用来计算整个项目完成所需时间的概率分布。</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C723374-FA2A-495A-AB74-A451BBC6020E}" type="slidenum">
              <a:rPr lang="en-US" altLang="zh-CN" smtClean="0"/>
              <a:pPr eaLnBrk="1" hangingPunct="1"/>
              <a:t>40</a:t>
            </a:fld>
            <a:endParaRPr lang="en-US" altLang="zh-CN" smtClean="0"/>
          </a:p>
        </p:txBody>
      </p:sp>
      <p:sp>
        <p:nvSpPr>
          <p:cNvPr id="88067" name="Rectangle 2"/>
          <p:cNvSpPr>
            <a:spLocks noGrp="1" noRot="1" noChangeAspect="1" noChangeArrowheads="1" noTextEdit="1"/>
          </p:cNvSpPr>
          <p:nvPr>
            <p:ph type="sldImg"/>
          </p:nvPr>
        </p:nvSpPr>
        <p:spPr>
          <a:xfrm>
            <a:off x="1144588" y="687388"/>
            <a:ext cx="4570412" cy="3427412"/>
          </a:xfrm>
          <a:ln/>
        </p:spPr>
      </p:sp>
      <p:sp>
        <p:nvSpPr>
          <p:cNvPr id="88068" name="Rectangle 3"/>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以时间换质量，带来后续的大麻烦</a:t>
            </a:r>
          </a:p>
          <a:p>
            <a:pPr eaLnBrk="1" hangingPunct="1"/>
            <a:r>
              <a:rPr lang="zh-CN" altLang="en-US" smtClean="0"/>
              <a:t>一颗马蹄钉，灭了一个王国的例子。</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047802B-45D1-4728-B178-32D440F453FE}" type="slidenum">
              <a:rPr lang="en-US" altLang="zh-CN" smtClean="0"/>
              <a:pPr eaLnBrk="1" hangingPunct="1"/>
              <a:t>41</a:t>
            </a:fld>
            <a:endParaRPr lang="en-US" altLang="zh-CN"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按时获利：市场的占有率。</a:t>
            </a:r>
          </a:p>
          <a:p>
            <a:pPr eaLnBrk="1" hangingPunct="1"/>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0BC5F65-2781-4972-89FF-155FE563700D}" type="slidenum">
              <a:rPr lang="en-US" altLang="zh-CN" smtClean="0"/>
              <a:pPr eaLnBrk="1" hangingPunct="1"/>
              <a:t>43</a:t>
            </a:fld>
            <a:endParaRPr lang="en-US" altLang="zh-CN" smtClean="0"/>
          </a:p>
        </p:txBody>
      </p:sp>
      <p:sp>
        <p:nvSpPr>
          <p:cNvPr id="90115" name="Rectangle 2"/>
          <p:cNvSpPr>
            <a:spLocks noGrp="1" noRot="1" noChangeAspect="1" noChangeArrowheads="1" noTextEdit="1"/>
          </p:cNvSpPr>
          <p:nvPr>
            <p:ph type="sldImg"/>
          </p:nvPr>
        </p:nvSpPr>
        <p:spPr>
          <a:xfrm>
            <a:off x="652463" y="406400"/>
            <a:ext cx="5554662" cy="4165600"/>
          </a:xfrm>
          <a:ln/>
        </p:spPr>
      </p:sp>
      <p:sp>
        <p:nvSpPr>
          <p:cNvPr id="90116" name="Rectangle 3"/>
          <p:cNvSpPr>
            <a:spLocks noGrp="1" noChangeArrowheads="1"/>
          </p:cNvSpPr>
          <p:nvPr>
            <p:ph type="body" idx="1"/>
          </p:nvPr>
        </p:nvSpPr>
        <p:spPr>
          <a:xfrm>
            <a:off x="685800" y="4344988"/>
            <a:ext cx="5486400"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88F9B51-F628-431A-9EAD-30A6D8607587}" type="slidenum">
              <a:rPr lang="en-US" altLang="zh-CN" smtClean="0"/>
              <a:pPr eaLnBrk="1" hangingPunct="1"/>
              <a:t>45</a:t>
            </a:fld>
            <a:endParaRPr lang="en-US" altLang="zh-CN" smtClean="0"/>
          </a:p>
        </p:txBody>
      </p:sp>
      <p:sp>
        <p:nvSpPr>
          <p:cNvPr id="91139" name="Rectangle 2"/>
          <p:cNvSpPr>
            <a:spLocks noGrp="1" noRot="1" noChangeAspect="1" noChangeArrowheads="1" noTextEdit="1"/>
          </p:cNvSpPr>
          <p:nvPr>
            <p:ph type="sldImg"/>
          </p:nvPr>
        </p:nvSpPr>
        <p:spPr>
          <a:xfrm>
            <a:off x="650875" y="406400"/>
            <a:ext cx="5556250" cy="4167188"/>
          </a:xfrm>
          <a:ln/>
        </p:spPr>
      </p:sp>
      <p:sp>
        <p:nvSpPr>
          <p:cNvPr id="91140"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A7F00EF-C887-4CBD-B652-F90B97EED0E5}" type="slidenum">
              <a:rPr lang="en-US" altLang="zh-CN" smtClean="0">
                <a:solidFill>
                  <a:srgbClr val="000000"/>
                </a:solidFill>
                <a:latin typeface="Times New Roman" pitchFamily="18" charset="0"/>
              </a:rPr>
              <a:pPr eaLnBrk="1" hangingPunct="1"/>
              <a:t>5</a:t>
            </a:fld>
            <a:endParaRPr lang="en-US" altLang="zh-CN" smtClean="0">
              <a:solidFill>
                <a:srgbClr val="000000"/>
              </a:solidFill>
              <a:latin typeface="Times New Roman"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err="1" smtClean="0"/>
              <a:t>CHAOS:time</a:t>
            </a:r>
            <a:r>
              <a:rPr lang="en-US" altLang="zh-CN" dirty="0" smtClean="0"/>
              <a:t> overrun is 222%</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313971-CFDD-4D14-8F09-D9E1B7C141AB}" type="slidenum">
              <a:rPr lang="en-US" altLang="zh-CN" smtClean="0"/>
              <a:pPr>
                <a:defRPr/>
              </a:pPr>
              <a:t>6</a:t>
            </a:fld>
            <a:endParaRPr lang="en-US" altLang="zh-CN"/>
          </a:p>
        </p:txBody>
      </p:sp>
    </p:spTree>
    <p:extLst>
      <p:ext uri="{BB962C8B-B14F-4D97-AF65-F5344CB8AC3E}">
        <p14:creationId xmlns:p14="http://schemas.microsoft.com/office/powerpoint/2010/main" val="3510804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05607C4-D11C-46E3-AE93-3D5229D95149}" type="slidenum">
              <a:rPr lang="en-US" altLang="zh-CN" smtClean="0"/>
              <a:pPr eaLnBrk="1" hangingPunct="1"/>
              <a:t>7</a:t>
            </a:fld>
            <a:endParaRPr lang="en-US" altLang="zh-CN"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600" dirty="0" smtClean="0">
                <a:solidFill>
                  <a:srgbClr val="0033CC"/>
                </a:solidFill>
              </a:rPr>
              <a:t>厦房置换的例子</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79D640C-8DA2-4F0D-BA75-897793F261AB}" type="slidenum">
              <a:rPr lang="en-US" altLang="zh-CN" smtClean="0">
                <a:solidFill>
                  <a:srgbClr val="000000"/>
                </a:solidFill>
                <a:latin typeface="Times New Roman" pitchFamily="18" charset="0"/>
              </a:rPr>
              <a:pPr eaLnBrk="1" hangingPunct="1"/>
              <a:t>13</a:t>
            </a:fld>
            <a:endParaRPr lang="en-US" altLang="zh-CN" smtClean="0">
              <a:solidFill>
                <a:srgbClr val="000000"/>
              </a:solidFill>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solidFill>
                  <a:schemeClr val="hlink"/>
                </a:solidFill>
              </a:rPr>
              <a:t>Activity definition:</a:t>
            </a:r>
            <a:r>
              <a:rPr lang="zh-CN" altLang="en-US" smtClean="0">
                <a:solidFill>
                  <a:schemeClr val="hlink"/>
                </a:solidFill>
              </a:rPr>
              <a:t>从</a:t>
            </a:r>
            <a:r>
              <a:rPr lang="en-US" altLang="zh-CN" smtClean="0">
                <a:solidFill>
                  <a:schemeClr val="hlink"/>
                </a:solidFill>
              </a:rPr>
              <a:t>3</a:t>
            </a:r>
            <a:r>
              <a:rPr lang="zh-CN" altLang="en-US" smtClean="0">
                <a:solidFill>
                  <a:schemeClr val="hlink"/>
                </a:solidFill>
              </a:rPr>
              <a:t>层到</a:t>
            </a:r>
            <a:r>
              <a:rPr lang="en-US" altLang="zh-CN" smtClean="0">
                <a:solidFill>
                  <a:schemeClr val="hlink"/>
                </a:solidFill>
              </a:rPr>
              <a:t>6</a:t>
            </a:r>
            <a:r>
              <a:rPr lang="zh-CN" altLang="en-US" smtClean="0">
                <a:solidFill>
                  <a:schemeClr val="hlink"/>
                </a:solidFill>
              </a:rPr>
              <a:t>层</a:t>
            </a:r>
            <a:r>
              <a:rPr lang="en-US" altLang="zh-CN" smtClean="0">
                <a:solidFill>
                  <a:schemeClr val="hlink"/>
                </a:solidFill>
              </a:rPr>
              <a:t>WBS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4F4D6A3-D7EF-43DD-B37D-3B7A6151B8E2}" type="slidenum">
              <a:rPr lang="en-US" altLang="zh-CN" smtClean="0"/>
              <a:pPr eaLnBrk="1" hangingPunct="1"/>
              <a:t>16</a:t>
            </a:fld>
            <a:endParaRPr lang="en-US" altLang="zh-CN"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smtClean="0"/>
              <a:t>定义活动的输入因素</a:t>
            </a:r>
            <a:endParaRPr lang="zh-CN" altLang="en-US" b="1" dirty="0" smtClean="0"/>
          </a:p>
          <a:p>
            <a:pPr eaLnBrk="1" hangingPunct="1">
              <a:spcBef>
                <a:spcPct val="0"/>
              </a:spcBef>
            </a:pPr>
            <a:r>
              <a:rPr lang="en-US" altLang="zh-CN" b="1" dirty="0" smtClean="0"/>
              <a:t>1.</a:t>
            </a:r>
            <a:r>
              <a:rPr lang="zh-CN" altLang="en-US" b="1" dirty="0" smtClean="0"/>
              <a:t>工作分层结构图。工作分层结构图是定义活动过程的主要输入。</a:t>
            </a:r>
          </a:p>
          <a:p>
            <a:pPr eaLnBrk="1" hangingPunct="1">
              <a:spcBef>
                <a:spcPct val="0"/>
              </a:spcBef>
            </a:pPr>
            <a:r>
              <a:rPr lang="en-US" altLang="zh-CN" b="1" dirty="0" smtClean="0"/>
              <a:t>2. </a:t>
            </a:r>
            <a:r>
              <a:rPr lang="zh-CN" altLang="en-US" b="1" dirty="0" smtClean="0"/>
              <a:t>范围的叙述：在定义项目活动时，包含在范围陈述中的项目的必要性和项目目标必须加以考虑。</a:t>
            </a:r>
          </a:p>
          <a:p>
            <a:pPr eaLnBrk="1" hangingPunct="1">
              <a:spcBef>
                <a:spcPct val="0"/>
              </a:spcBef>
            </a:pPr>
            <a:r>
              <a:rPr lang="en-US" altLang="zh-CN" b="1" dirty="0" smtClean="0"/>
              <a:t>3. </a:t>
            </a:r>
            <a:r>
              <a:rPr lang="zh-CN" altLang="en-US" b="1" dirty="0" smtClean="0"/>
              <a:t>历史的资料：在定义项目活动过程中，要考虑历史的资料（以往类似的项目包含哪些活动）。 </a:t>
            </a:r>
          </a:p>
          <a:p>
            <a:pPr eaLnBrk="1" hangingPunct="1">
              <a:spcBef>
                <a:spcPct val="0"/>
              </a:spcBef>
            </a:pPr>
            <a:r>
              <a:rPr lang="en-US" altLang="zh-CN" b="1" dirty="0" smtClean="0"/>
              <a:t>4.</a:t>
            </a:r>
            <a:r>
              <a:rPr lang="zh-CN" altLang="en-US" b="1" dirty="0" smtClean="0"/>
              <a:t>约束因素：约束因素将限制项目管理小组的选择。 </a:t>
            </a:r>
            <a:r>
              <a:rPr lang="en-US" altLang="zh-CN" dirty="0" smtClean="0"/>
              <a:t>.</a:t>
            </a:r>
            <a:r>
              <a:rPr lang="zh-CN" altLang="en-US" dirty="0" smtClean="0"/>
              <a:t>如技术和平台的约束</a:t>
            </a:r>
            <a:endParaRPr lang="zh-CN" altLang="en-US" b="1" dirty="0" smtClean="0"/>
          </a:p>
          <a:p>
            <a:pPr eaLnBrk="1" hangingPunct="1">
              <a:spcBef>
                <a:spcPct val="0"/>
              </a:spcBef>
            </a:pPr>
            <a:r>
              <a:rPr lang="en-US" altLang="zh-CN" b="1" dirty="0" smtClean="0"/>
              <a:t>5.</a:t>
            </a:r>
            <a:r>
              <a:rPr lang="zh-CN" altLang="en-US" b="1" dirty="0" smtClean="0"/>
              <a:t>假设因素：要考虑这些假设因素的真实性、确定性，假设通常包含一定的风险，假设是对风险确认的结果。</a:t>
            </a:r>
            <a:endParaRPr lang="zh-CN" altLang="en-US" dirty="0" smtClean="0"/>
          </a:p>
          <a:p>
            <a:pPr eaLnBrk="1" hangingPunct="1"/>
            <a:endParaRPr lang="zh-CN" altLang="en-US" dirty="0" smtClean="0"/>
          </a:p>
          <a:p>
            <a:pPr eaLnBrk="1" hangingPunct="1"/>
            <a:r>
              <a:rPr lang="zh-CN" altLang="en-US" dirty="0" smtClean="0"/>
              <a:t>定义活动的输入因素：</a:t>
            </a:r>
            <a:endParaRPr lang="zh-CN" altLang="en-US" b="1" dirty="0" smtClean="0"/>
          </a:p>
          <a:p>
            <a:pPr eaLnBrk="1" hangingPunct="1"/>
            <a:r>
              <a:rPr lang="zh-CN" altLang="en-US" b="1" dirty="0" smtClean="0"/>
              <a:t>分解是把项目的组成要素加以细分为可管理的更小的部分，以便更好管理和控制。这里讲的分解和定义范围中讲的分解之间的主要区别是：分解的结果是活动而不是项目细目（有形的东西）。在有一些应用领域，</a:t>
            </a:r>
            <a:r>
              <a:rPr lang="en-US" altLang="zh-CN" b="1" dirty="0" smtClean="0"/>
              <a:t>WBS</a:t>
            </a:r>
            <a:r>
              <a:rPr lang="zh-CN" altLang="en-US" b="1" dirty="0" smtClean="0"/>
              <a:t>和活动目录是同时编制的或基本相同的内容。 </a:t>
            </a:r>
          </a:p>
          <a:p>
            <a:pPr eaLnBrk="1" hangingPunct="1"/>
            <a:r>
              <a:rPr lang="zh-CN" altLang="en-US" b="1" dirty="0" smtClean="0"/>
              <a:t>参考样板：先前项目的活动目录或活动目录的一部分常可作为新项目活动目录的参考样板。当前工程的</a:t>
            </a:r>
            <a:r>
              <a:rPr lang="en-US" altLang="zh-CN" b="1" dirty="0" smtClean="0"/>
              <a:t>WBS</a:t>
            </a:r>
            <a:r>
              <a:rPr lang="zh-CN" altLang="en-US" b="1" dirty="0" smtClean="0"/>
              <a:t>结构中的要素目录可作为今后其它类似</a:t>
            </a:r>
            <a:r>
              <a:rPr lang="en-US" altLang="zh-CN" b="1" dirty="0" smtClean="0"/>
              <a:t>WBS</a:t>
            </a:r>
            <a:r>
              <a:rPr lang="zh-CN" altLang="en-US" b="1" dirty="0" smtClean="0"/>
              <a:t>结构要素的参考样板</a:t>
            </a:r>
            <a:endParaRPr lang="zh-CN"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313971-CFDD-4D14-8F09-D9E1B7C141AB}" type="slidenum">
              <a:rPr lang="en-US" altLang="zh-CN" smtClean="0"/>
              <a:pPr>
                <a:defRPr/>
              </a:pPr>
              <a:t>19</a:t>
            </a:fld>
            <a:endParaRPr lang="en-US" altLang="zh-CN"/>
          </a:p>
        </p:txBody>
      </p:sp>
    </p:spTree>
    <p:extLst>
      <p:ext uri="{BB962C8B-B14F-4D97-AF65-F5344CB8AC3E}">
        <p14:creationId xmlns:p14="http://schemas.microsoft.com/office/powerpoint/2010/main" val="83808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313971-CFDD-4D14-8F09-D9E1B7C141AB}" type="slidenum">
              <a:rPr lang="en-US" altLang="zh-CN" smtClean="0"/>
              <a:pPr>
                <a:defRPr/>
              </a:pPr>
              <a:t>26</a:t>
            </a:fld>
            <a:endParaRPr lang="en-US" altLang="zh-CN"/>
          </a:p>
        </p:txBody>
      </p:sp>
    </p:spTree>
    <p:extLst>
      <p:ext uri="{BB962C8B-B14F-4D97-AF65-F5344CB8AC3E}">
        <p14:creationId xmlns:p14="http://schemas.microsoft.com/office/powerpoint/2010/main" val="2003480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7789DC5-FE88-410F-8D9A-96D0172CA20D}" type="slidenum">
              <a:rPr lang="en-US" altLang="zh-CN" smtClean="0"/>
              <a:pPr eaLnBrk="1" hangingPunct="1"/>
              <a:t>27</a:t>
            </a:fld>
            <a:endParaRPr lang="en-US" altLang="zh-CN"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3175" y="2438400"/>
            <a:ext cx="9147175" cy="1063625"/>
            <a:chOff x="-2" y="1536"/>
            <a:chExt cx="5762" cy="670"/>
          </a:xfrm>
        </p:grpSpPr>
        <p:grpSp>
          <p:nvGrpSpPr>
            <p:cNvPr id="5" name="Group 3"/>
            <p:cNvGrpSpPr>
              <a:grpSpLocks/>
            </p:cNvGrpSpPr>
            <p:nvPr/>
          </p:nvGrpSpPr>
          <p:grpSpPr bwMode="auto">
            <a:xfrm flipH="1">
              <a:off x="-2" y="1562"/>
              <a:ext cx="5763" cy="639"/>
              <a:chOff x="-3" y="1562"/>
              <a:chExt cx="5763" cy="639"/>
            </a:xfrm>
          </p:grpSpPr>
          <p:sp>
            <p:nvSpPr>
              <p:cNvPr id="8" name="Freeform 4"/>
              <p:cNvSpPr>
                <a:spLocks/>
              </p:cNvSpPr>
              <p:nvPr/>
            </p:nvSpPr>
            <p:spPr bwMode="ltGray">
              <a:xfrm rot="-5400000">
                <a:off x="2558" y="-993"/>
                <a:ext cx="624" cy="5745"/>
              </a:xfrm>
              <a:custGeom>
                <a:avLst/>
                <a:gdLst>
                  <a:gd name="T0" fmla="*/ 0 w 1000"/>
                  <a:gd name="T1" fmla="*/ 0 h 720"/>
                  <a:gd name="T2" fmla="*/ 0 w 1000"/>
                  <a:gd name="T3" fmla="*/ 2147483647 h 720"/>
                  <a:gd name="T4" fmla="*/ 14 w 1000"/>
                  <a:gd name="T5" fmla="*/ 2147483647 h 720"/>
                  <a:gd name="T6" fmla="*/ 14 w 1000"/>
                  <a:gd name="T7" fmla="*/ 0 h 720"/>
                  <a:gd name="T8" fmla="*/ 0 w 1000"/>
                  <a:gd name="T9" fmla="*/ 0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 h="720">
                    <a:moveTo>
                      <a:pt x="0" y="0"/>
                    </a:moveTo>
                    <a:lnTo>
                      <a:pt x="0" y="720"/>
                    </a:lnTo>
                    <a:lnTo>
                      <a:pt x="1000" y="720"/>
                    </a:lnTo>
                    <a:lnTo>
                      <a:pt x="100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 name="Freeform 5"/>
              <p:cNvSpPr>
                <a:spLocks/>
              </p:cNvSpPr>
              <p:nvPr/>
            </p:nvSpPr>
            <p:spPr bwMode="ltGray">
              <a:xfrm rot="-5400000">
                <a:off x="1322" y="1669"/>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Freeform 6"/>
              <p:cNvSpPr>
                <a:spLocks/>
              </p:cNvSpPr>
              <p:nvPr/>
            </p:nvSpPr>
            <p:spPr bwMode="ltGray">
              <a:xfrm rot="-5400000">
                <a:off x="982" y="1669"/>
                <a:ext cx="624" cy="422"/>
              </a:xfrm>
              <a:custGeom>
                <a:avLst/>
                <a:gdLst>
                  <a:gd name="T0" fmla="*/ 0 w 624"/>
                  <a:gd name="T1" fmla="*/ 0 h 317"/>
                  <a:gd name="T2" fmla="*/ 0 w 624"/>
                  <a:gd name="T3" fmla="*/ 3574 h 317"/>
                  <a:gd name="T4" fmla="*/ 624 w 624"/>
                  <a:gd name="T5" fmla="*/ 3574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 name="Freeform 7"/>
              <p:cNvSpPr>
                <a:spLocks/>
              </p:cNvSpPr>
              <p:nvPr/>
            </p:nvSpPr>
            <p:spPr bwMode="ltGray">
              <a:xfrm rot="-5400000">
                <a:off x="-58" y="1757"/>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Freeform 8"/>
              <p:cNvSpPr>
                <a:spLocks/>
              </p:cNvSpPr>
              <p:nvPr/>
            </p:nvSpPr>
            <p:spPr bwMode="ltGray">
              <a:xfrm rot="-5400000">
                <a:off x="664" y="1733"/>
                <a:ext cx="624" cy="294"/>
              </a:xfrm>
              <a:custGeom>
                <a:avLst/>
                <a:gdLst>
                  <a:gd name="T0" fmla="*/ 0 w 624"/>
                  <a:gd name="T1" fmla="*/ 0 h 317"/>
                  <a:gd name="T2" fmla="*/ 0 w 624"/>
                  <a:gd name="T3" fmla="*/ 137 h 317"/>
                  <a:gd name="T4" fmla="*/ 624 w 624"/>
                  <a:gd name="T5" fmla="*/ 13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3" name="Freeform 9"/>
              <p:cNvSpPr>
                <a:spLocks/>
              </p:cNvSpPr>
              <p:nvPr/>
            </p:nvSpPr>
            <p:spPr bwMode="ltGray">
              <a:xfrm rot="-5400000">
                <a:off x="442" y="1699"/>
                <a:ext cx="624" cy="362"/>
              </a:xfrm>
              <a:custGeom>
                <a:avLst/>
                <a:gdLst>
                  <a:gd name="T0" fmla="*/ 0 w 624"/>
                  <a:gd name="T1" fmla="*/ 0 h 272"/>
                  <a:gd name="T2" fmla="*/ 0 w 624"/>
                  <a:gd name="T3" fmla="*/ 3561 h 272"/>
                  <a:gd name="T4" fmla="*/ 240 w 624"/>
                  <a:gd name="T5" fmla="*/ 3144 h 272"/>
                  <a:gd name="T6" fmla="*/ 624 w 624"/>
                  <a:gd name="T7" fmla="*/ 3561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 name="Freeform 10"/>
              <p:cNvSpPr>
                <a:spLocks/>
              </p:cNvSpPr>
              <p:nvPr/>
            </p:nvSpPr>
            <p:spPr bwMode="ltGray">
              <a:xfrm rot="-5400000">
                <a:off x="154" y="1731"/>
                <a:ext cx="632" cy="315"/>
              </a:xfrm>
              <a:custGeom>
                <a:avLst/>
                <a:gdLst>
                  <a:gd name="T0" fmla="*/ 8 w 632"/>
                  <a:gd name="T1" fmla="*/ 13 h 362"/>
                  <a:gd name="T2" fmla="*/ 8 w 632"/>
                  <a:gd name="T3" fmla="*/ 90 h 362"/>
                  <a:gd name="T4" fmla="*/ 248 w 632"/>
                  <a:gd name="T5" fmla="*/ 90 h 362"/>
                  <a:gd name="T6" fmla="*/ 632 w 632"/>
                  <a:gd name="T7" fmla="*/ 90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 name="Freeform 11"/>
              <p:cNvSpPr>
                <a:spLocks/>
              </p:cNvSpPr>
              <p:nvPr/>
            </p:nvSpPr>
            <p:spPr bwMode="ltGray">
              <a:xfrm rot="-5400000">
                <a:off x="3210" y="1665"/>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 name="Freeform 12"/>
              <p:cNvSpPr>
                <a:spLocks/>
              </p:cNvSpPr>
              <p:nvPr/>
            </p:nvSpPr>
            <p:spPr bwMode="ltGray">
              <a:xfrm rot="-5400000">
                <a:off x="2870" y="1664"/>
                <a:ext cx="624" cy="422"/>
              </a:xfrm>
              <a:custGeom>
                <a:avLst/>
                <a:gdLst>
                  <a:gd name="T0" fmla="*/ 0 w 624"/>
                  <a:gd name="T1" fmla="*/ 0 h 317"/>
                  <a:gd name="T2" fmla="*/ 0 w 624"/>
                  <a:gd name="T3" fmla="*/ 3574 h 317"/>
                  <a:gd name="T4" fmla="*/ 624 w 624"/>
                  <a:gd name="T5" fmla="*/ 3574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Freeform 13"/>
              <p:cNvSpPr>
                <a:spLocks/>
              </p:cNvSpPr>
              <p:nvPr/>
            </p:nvSpPr>
            <p:spPr bwMode="ltGray">
              <a:xfrm rot="-5400000">
                <a:off x="1828" y="1752"/>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 name="Freeform 14"/>
              <p:cNvSpPr>
                <a:spLocks/>
              </p:cNvSpPr>
              <p:nvPr/>
            </p:nvSpPr>
            <p:spPr bwMode="ltGray">
              <a:xfrm rot="-5400000">
                <a:off x="2551" y="1728"/>
                <a:ext cx="624" cy="294"/>
              </a:xfrm>
              <a:custGeom>
                <a:avLst/>
                <a:gdLst>
                  <a:gd name="T0" fmla="*/ 0 w 624"/>
                  <a:gd name="T1" fmla="*/ 0 h 317"/>
                  <a:gd name="T2" fmla="*/ 0 w 624"/>
                  <a:gd name="T3" fmla="*/ 137 h 317"/>
                  <a:gd name="T4" fmla="*/ 624 w 624"/>
                  <a:gd name="T5" fmla="*/ 13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 name="Freeform 15"/>
              <p:cNvSpPr>
                <a:spLocks/>
              </p:cNvSpPr>
              <p:nvPr/>
            </p:nvSpPr>
            <p:spPr bwMode="ltGray">
              <a:xfrm rot="-5400000">
                <a:off x="2328" y="1695"/>
                <a:ext cx="624" cy="361"/>
              </a:xfrm>
              <a:custGeom>
                <a:avLst/>
                <a:gdLst>
                  <a:gd name="T0" fmla="*/ 0 w 624"/>
                  <a:gd name="T1" fmla="*/ 0 h 272"/>
                  <a:gd name="T2" fmla="*/ 0 w 624"/>
                  <a:gd name="T3" fmla="*/ 3473 h 272"/>
                  <a:gd name="T4" fmla="*/ 240 w 624"/>
                  <a:gd name="T5" fmla="*/ 3070 h 272"/>
                  <a:gd name="T6" fmla="*/ 624 w 624"/>
                  <a:gd name="T7" fmla="*/ 3473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Freeform 16"/>
              <p:cNvSpPr>
                <a:spLocks/>
              </p:cNvSpPr>
              <p:nvPr/>
            </p:nvSpPr>
            <p:spPr bwMode="ltGray">
              <a:xfrm rot="-5400000">
                <a:off x="2043" y="1721"/>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 name="Freeform 17"/>
              <p:cNvSpPr>
                <a:spLocks/>
              </p:cNvSpPr>
              <p:nvPr/>
            </p:nvSpPr>
            <p:spPr bwMode="ltGray">
              <a:xfrm rot="-5400000">
                <a:off x="4076" y="1669"/>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2" name="Freeform 18"/>
              <p:cNvSpPr>
                <a:spLocks/>
              </p:cNvSpPr>
              <p:nvPr/>
            </p:nvSpPr>
            <p:spPr bwMode="ltGray">
              <a:xfrm rot="-5400000">
                <a:off x="3736" y="1669"/>
                <a:ext cx="624" cy="422"/>
              </a:xfrm>
              <a:custGeom>
                <a:avLst/>
                <a:gdLst>
                  <a:gd name="T0" fmla="*/ 0 w 624"/>
                  <a:gd name="T1" fmla="*/ 0 h 317"/>
                  <a:gd name="T2" fmla="*/ 0 w 624"/>
                  <a:gd name="T3" fmla="*/ 3574 h 317"/>
                  <a:gd name="T4" fmla="*/ 624 w 624"/>
                  <a:gd name="T5" fmla="*/ 3574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 name="Freeform 19"/>
              <p:cNvSpPr>
                <a:spLocks/>
              </p:cNvSpPr>
              <p:nvPr/>
            </p:nvSpPr>
            <p:spPr bwMode="ltGray">
              <a:xfrm rot="-5400000">
                <a:off x="4582" y="1752"/>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 name="Freeform 20"/>
              <p:cNvSpPr>
                <a:spLocks/>
              </p:cNvSpPr>
              <p:nvPr/>
            </p:nvSpPr>
            <p:spPr bwMode="ltGray">
              <a:xfrm>
                <a:off x="5469" y="1562"/>
                <a:ext cx="291" cy="625"/>
              </a:xfrm>
              <a:custGeom>
                <a:avLst/>
                <a:gdLst>
                  <a:gd name="T0" fmla="*/ 0 w 291"/>
                  <a:gd name="T1" fmla="*/ 624 h 625"/>
                  <a:gd name="T2" fmla="*/ 291 w 291"/>
                  <a:gd name="T3" fmla="*/ 625 h 625"/>
                  <a:gd name="T4" fmla="*/ 291 w 291"/>
                  <a:gd name="T5" fmla="*/ 6 h 625"/>
                  <a:gd name="T6" fmla="*/ 0 w 291"/>
                  <a:gd name="T7" fmla="*/ 0 h 625"/>
                  <a:gd name="T8" fmla="*/ 0 w 291"/>
                  <a:gd name="T9" fmla="*/ 624 h 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5" name="Freeform 21"/>
              <p:cNvSpPr>
                <a:spLocks/>
              </p:cNvSpPr>
              <p:nvPr/>
            </p:nvSpPr>
            <p:spPr bwMode="ltGray">
              <a:xfrm rot="-5400000">
                <a:off x="5082" y="1695"/>
                <a:ext cx="624" cy="361"/>
              </a:xfrm>
              <a:custGeom>
                <a:avLst/>
                <a:gdLst>
                  <a:gd name="T0" fmla="*/ 0 w 624"/>
                  <a:gd name="T1" fmla="*/ 0 h 272"/>
                  <a:gd name="T2" fmla="*/ 0 w 624"/>
                  <a:gd name="T3" fmla="*/ 3473 h 272"/>
                  <a:gd name="T4" fmla="*/ 240 w 624"/>
                  <a:gd name="T5" fmla="*/ 3070 h 272"/>
                  <a:gd name="T6" fmla="*/ 624 w 624"/>
                  <a:gd name="T7" fmla="*/ 3473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6" name="Freeform 22"/>
              <p:cNvSpPr>
                <a:spLocks/>
              </p:cNvSpPr>
              <p:nvPr/>
            </p:nvSpPr>
            <p:spPr bwMode="ltGray">
              <a:xfrm rot="-5400000">
                <a:off x="4797" y="1721"/>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6" name="Freeform 23"/>
            <p:cNvSpPr>
              <a:spLocks/>
            </p:cNvSpPr>
            <p:nvPr/>
          </p:nvSpPr>
          <p:spPr bwMode="ltGray">
            <a:xfrm flipH="1">
              <a:off x="-2" y="1536"/>
              <a:ext cx="5762" cy="412"/>
            </a:xfrm>
            <a:custGeom>
              <a:avLst/>
              <a:gdLst>
                <a:gd name="T0" fmla="*/ 0 w 5762"/>
                <a:gd name="T1" fmla="*/ 362 h 385"/>
                <a:gd name="T2" fmla="*/ 5762 w 5762"/>
                <a:gd name="T3" fmla="*/ 345 h 385"/>
                <a:gd name="T4" fmla="*/ 5762 w 5762"/>
                <a:gd name="T5" fmla="*/ 4 h 385"/>
                <a:gd name="T6" fmla="*/ 0 w 5762"/>
                <a:gd name="T7" fmla="*/ 0 h 385"/>
                <a:gd name="T8" fmla="*/ 0 w 5762"/>
                <a:gd name="T9" fmla="*/ 362 h 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5400000" scaled="1"/>
            </a:gradFill>
            <a:ln>
              <a:noFill/>
            </a:ln>
            <a:extLst>
              <a:ext uri="{91240B29-F687-4F45-9708-019B960494DF}">
                <a14:hiddenLine xmlns:a14="http://schemas.microsoft.com/office/drawing/2010/main" w="9525" cap="flat">
                  <a:solidFill>
                    <a:srgbClr val="000000"/>
                  </a:solidFill>
                  <a:prstDash val="solid"/>
                  <a:miter lim="800000"/>
                  <a:headEnd type="none" w="med" len="med"/>
                  <a:tailEnd type="none" w="med" len="med"/>
                </a14:hiddenLine>
              </a:ext>
            </a:extLst>
          </p:spPr>
          <p:txBody>
            <a:bodyPr wrap="none" anchor="ctr"/>
            <a:lstStyle/>
            <a:p>
              <a:endParaRPr lang="zh-CN" altLang="en-US"/>
            </a:p>
          </p:txBody>
        </p:sp>
        <p:sp>
          <p:nvSpPr>
            <p:cNvPr id="7" name="Freeform 24"/>
            <p:cNvSpPr>
              <a:spLocks/>
            </p:cNvSpPr>
            <p:nvPr/>
          </p:nvSpPr>
          <p:spPr bwMode="ltGray">
            <a:xfrm flipH="1">
              <a:off x="-2" y="2017"/>
              <a:ext cx="5761" cy="189"/>
            </a:xfrm>
            <a:custGeom>
              <a:avLst/>
              <a:gdLst>
                <a:gd name="T0" fmla="*/ 0 w 5761"/>
                <a:gd name="T1" fmla="*/ 28 h 189"/>
                <a:gd name="T2" fmla="*/ 5761 w 5761"/>
                <a:gd name="T3" fmla="*/ 0 h 189"/>
                <a:gd name="T4" fmla="*/ 5761 w 5761"/>
                <a:gd name="T5" fmla="*/ 189 h 189"/>
                <a:gd name="T6" fmla="*/ 1 w 5761"/>
                <a:gd name="T7" fmla="*/ 189 h 189"/>
                <a:gd name="T8" fmla="*/ 0 w 5761"/>
                <a:gd name="T9" fmla="*/ 28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5400000" scaled="1"/>
            </a:gra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wrap="none" anchor="ctr"/>
            <a:lstStyle/>
            <a:p>
              <a:endParaRPr lang="zh-CN" altLang="en-US"/>
            </a:p>
          </p:txBody>
        </p:sp>
      </p:grpSp>
      <p:sp>
        <p:nvSpPr>
          <p:cNvPr id="12313" name="Rectangle 25"/>
          <p:cNvSpPr>
            <a:spLocks noGrp="1" noChangeArrowheads="1"/>
          </p:cNvSpPr>
          <p:nvPr>
            <p:ph type="ctrTitle"/>
          </p:nvPr>
        </p:nvSpPr>
        <p:spPr>
          <a:xfrm>
            <a:off x="1173163" y="198438"/>
            <a:ext cx="7772400" cy="2286000"/>
          </a:xfrm>
        </p:spPr>
        <p:txBody>
          <a:bodyPr anchor="b">
            <a:spAutoFit/>
          </a:bodyPr>
          <a:lstStyle>
            <a:lvl1pPr>
              <a:defRPr sz="7200"/>
            </a:lvl1pPr>
          </a:lstStyle>
          <a:p>
            <a:r>
              <a:rPr lang="zh-CN" altLang="en-US"/>
              <a:t>单击此处编辑母版标题样式</a:t>
            </a:r>
          </a:p>
        </p:txBody>
      </p:sp>
      <p:sp>
        <p:nvSpPr>
          <p:cNvPr id="12314" name="Rectangle 26"/>
          <p:cNvSpPr>
            <a:spLocks noGrp="1" noChangeArrowheads="1"/>
          </p:cNvSpPr>
          <p:nvPr>
            <p:ph type="subTitle" idx="1"/>
          </p:nvPr>
        </p:nvSpPr>
        <p:spPr>
          <a:xfrm>
            <a:off x="1166813" y="3886200"/>
            <a:ext cx="6400800" cy="1752600"/>
          </a:xfrm>
        </p:spPr>
        <p:txBody>
          <a:bodyPr/>
          <a:lstStyle>
            <a:lvl1pPr marL="0" indent="0">
              <a:buFont typeface="Wingdings" pitchFamily="2" charset="2"/>
              <a:buNone/>
              <a:defRPr sz="4000"/>
            </a:lvl1pPr>
          </a:lstStyle>
          <a:p>
            <a:r>
              <a:rPr lang="zh-CN" altLang="en-US"/>
              <a:t>单击此处编辑母版副标题样式</a:t>
            </a:r>
          </a:p>
        </p:txBody>
      </p:sp>
      <p:sp>
        <p:nvSpPr>
          <p:cNvPr id="27" name="Rectangle 27"/>
          <p:cNvSpPr>
            <a:spLocks noGrp="1" noChangeArrowheads="1"/>
          </p:cNvSpPr>
          <p:nvPr>
            <p:ph type="dt" sz="half" idx="10"/>
          </p:nvPr>
        </p:nvSpPr>
        <p:spPr>
          <a:xfrm>
            <a:off x="1166813" y="6248400"/>
            <a:ext cx="1905000" cy="457200"/>
          </a:xfrm>
        </p:spPr>
        <p:txBody>
          <a:bodyPr/>
          <a:lstStyle>
            <a:lvl1pPr>
              <a:defRPr>
                <a:solidFill>
                  <a:srgbClr val="000000"/>
                </a:solidFill>
              </a:defRPr>
            </a:lvl1pPr>
          </a:lstStyle>
          <a:p>
            <a:pPr>
              <a:defRPr/>
            </a:pPr>
            <a:endParaRPr lang="en-US" altLang="zh-CN"/>
          </a:p>
        </p:txBody>
      </p:sp>
      <p:sp>
        <p:nvSpPr>
          <p:cNvPr id="28" name="Rectangle 28"/>
          <p:cNvSpPr>
            <a:spLocks noGrp="1" noChangeArrowheads="1"/>
          </p:cNvSpPr>
          <p:nvPr>
            <p:ph type="ftr" sz="quarter" idx="11"/>
          </p:nvPr>
        </p:nvSpPr>
        <p:spPr/>
        <p:txBody>
          <a:bodyPr/>
          <a:lstStyle>
            <a:lvl1pPr>
              <a:defRPr>
                <a:solidFill>
                  <a:srgbClr val="000000"/>
                </a:solidFill>
              </a:defRPr>
            </a:lvl1pPr>
          </a:lstStyle>
          <a:p>
            <a:pPr>
              <a:defRPr/>
            </a:pPr>
            <a:endParaRPr lang="en-US" altLang="zh-CN"/>
          </a:p>
        </p:txBody>
      </p:sp>
      <p:sp>
        <p:nvSpPr>
          <p:cNvPr id="29" name="Rectangle 29"/>
          <p:cNvSpPr>
            <a:spLocks noGrp="1" noChangeArrowheads="1"/>
          </p:cNvSpPr>
          <p:nvPr>
            <p:ph type="sldNum" sz="quarter" idx="12"/>
          </p:nvPr>
        </p:nvSpPr>
        <p:spPr/>
        <p:txBody>
          <a:bodyPr/>
          <a:lstStyle>
            <a:lvl1pPr>
              <a:defRPr>
                <a:solidFill>
                  <a:srgbClr val="000000"/>
                </a:solidFill>
              </a:defRPr>
            </a:lvl1pPr>
          </a:lstStyle>
          <a:p>
            <a:pPr>
              <a:defRPr/>
            </a:pPr>
            <a:fld id="{07C0A4B1-D237-4714-8AF0-BEC436387FC5}" type="slidenum">
              <a:rPr lang="en-US" altLang="zh-CN"/>
              <a:pPr>
                <a:defRPr/>
              </a:pPr>
              <a:t>‹#›</a:t>
            </a:fld>
            <a:endParaRPr lang="en-US" altLang="zh-CN"/>
          </a:p>
        </p:txBody>
      </p:sp>
    </p:spTree>
    <p:extLst>
      <p:ext uri="{BB962C8B-B14F-4D97-AF65-F5344CB8AC3E}">
        <p14:creationId xmlns:p14="http://schemas.microsoft.com/office/powerpoint/2010/main" val="335053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EA7CADD3-E894-49C2-B889-C20315365356}" type="slidenum">
              <a:rPr lang="en-US" altLang="zh-CN"/>
              <a:pPr>
                <a:defRPr/>
              </a:pPr>
              <a:t>‹#›</a:t>
            </a:fld>
            <a:endParaRPr lang="en-US" altLang="zh-CN"/>
          </a:p>
        </p:txBody>
      </p:sp>
    </p:spTree>
    <p:extLst>
      <p:ext uri="{BB962C8B-B14F-4D97-AF65-F5344CB8AC3E}">
        <p14:creationId xmlns:p14="http://schemas.microsoft.com/office/powerpoint/2010/main" val="419351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2463" y="457200"/>
            <a:ext cx="19431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73163" y="457200"/>
            <a:ext cx="56769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9572C2D4-9576-41A9-8BAC-4F3E295B3222}" type="slidenum">
              <a:rPr lang="en-US" altLang="zh-CN"/>
              <a:pPr>
                <a:defRPr/>
              </a:pPr>
              <a:t>‹#›</a:t>
            </a:fld>
            <a:endParaRPr lang="en-US" altLang="zh-CN"/>
          </a:p>
        </p:txBody>
      </p:sp>
    </p:spTree>
    <p:extLst>
      <p:ext uri="{BB962C8B-B14F-4D97-AF65-F5344CB8AC3E}">
        <p14:creationId xmlns:p14="http://schemas.microsoft.com/office/powerpoint/2010/main" val="2185415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93BF3CE-EE0F-43DF-82B0-240827101A4C}" type="slidenum">
              <a:rPr lang="en-US" altLang="zh-CN"/>
              <a:pPr>
                <a:defRPr/>
              </a:pPr>
              <a:t>‹#›</a:t>
            </a:fld>
            <a:endParaRPr lang="en-US" altLang="zh-CN"/>
          </a:p>
        </p:txBody>
      </p:sp>
    </p:spTree>
    <p:extLst>
      <p:ext uri="{BB962C8B-B14F-4D97-AF65-F5344CB8AC3E}">
        <p14:creationId xmlns:p14="http://schemas.microsoft.com/office/powerpoint/2010/main" val="1268141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78EAF5E-CD3A-443A-8D7F-AD42D4268532}" type="slidenum">
              <a:rPr lang="en-US" altLang="zh-CN"/>
              <a:pPr>
                <a:defRPr/>
              </a:pPr>
              <a:t>‹#›</a:t>
            </a:fld>
            <a:endParaRPr lang="en-US" altLang="zh-CN"/>
          </a:p>
        </p:txBody>
      </p:sp>
    </p:spTree>
    <p:extLst>
      <p:ext uri="{BB962C8B-B14F-4D97-AF65-F5344CB8AC3E}">
        <p14:creationId xmlns:p14="http://schemas.microsoft.com/office/powerpoint/2010/main" val="2491205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258364D-D41C-434D-9969-30D9C4CBDA13}" type="slidenum">
              <a:rPr lang="en-US" altLang="zh-CN"/>
              <a:pPr>
                <a:defRPr/>
              </a:pPr>
              <a:t>‹#›</a:t>
            </a:fld>
            <a:endParaRPr lang="en-US" altLang="zh-CN"/>
          </a:p>
        </p:txBody>
      </p:sp>
    </p:spTree>
    <p:extLst>
      <p:ext uri="{BB962C8B-B14F-4D97-AF65-F5344CB8AC3E}">
        <p14:creationId xmlns:p14="http://schemas.microsoft.com/office/powerpoint/2010/main" val="1194356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0668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2039FE3-6654-42EB-ABFD-1A045C503CE5}" type="slidenum">
              <a:rPr lang="en-US" altLang="zh-CN"/>
              <a:pPr>
                <a:defRPr/>
              </a:pPr>
              <a:t>‹#›</a:t>
            </a:fld>
            <a:endParaRPr lang="en-US" altLang="zh-CN"/>
          </a:p>
        </p:txBody>
      </p:sp>
    </p:spTree>
    <p:extLst>
      <p:ext uri="{BB962C8B-B14F-4D97-AF65-F5344CB8AC3E}">
        <p14:creationId xmlns:p14="http://schemas.microsoft.com/office/powerpoint/2010/main" val="3570496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6EAE9A3-49AF-4BEB-BB77-96AB84EF399B}" type="slidenum">
              <a:rPr lang="en-US" altLang="zh-CN"/>
              <a:pPr>
                <a:defRPr/>
              </a:pPr>
              <a:t>‹#›</a:t>
            </a:fld>
            <a:endParaRPr lang="en-US" altLang="zh-CN"/>
          </a:p>
        </p:txBody>
      </p:sp>
    </p:spTree>
    <p:extLst>
      <p:ext uri="{BB962C8B-B14F-4D97-AF65-F5344CB8AC3E}">
        <p14:creationId xmlns:p14="http://schemas.microsoft.com/office/powerpoint/2010/main" val="1447298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48EE747-5978-4C75-9BBB-BED3F99D9F15}" type="slidenum">
              <a:rPr lang="en-US" altLang="zh-CN"/>
              <a:pPr>
                <a:defRPr/>
              </a:pPr>
              <a:t>‹#›</a:t>
            </a:fld>
            <a:endParaRPr lang="en-US" altLang="zh-CN"/>
          </a:p>
        </p:txBody>
      </p:sp>
    </p:spTree>
    <p:extLst>
      <p:ext uri="{BB962C8B-B14F-4D97-AF65-F5344CB8AC3E}">
        <p14:creationId xmlns:p14="http://schemas.microsoft.com/office/powerpoint/2010/main" val="2458164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891E0F5-2DC4-4D7A-AEB6-A4F76F64B707}" type="slidenum">
              <a:rPr lang="en-US" altLang="zh-CN"/>
              <a:pPr>
                <a:defRPr/>
              </a:pPr>
              <a:t>‹#›</a:t>
            </a:fld>
            <a:endParaRPr lang="en-US" altLang="zh-CN"/>
          </a:p>
        </p:txBody>
      </p:sp>
    </p:spTree>
    <p:extLst>
      <p:ext uri="{BB962C8B-B14F-4D97-AF65-F5344CB8AC3E}">
        <p14:creationId xmlns:p14="http://schemas.microsoft.com/office/powerpoint/2010/main" val="483836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C93919D-E027-4CCD-948C-7190A5ADCC5B}" type="slidenum">
              <a:rPr lang="en-US" altLang="zh-CN"/>
              <a:pPr>
                <a:defRPr/>
              </a:pPr>
              <a:t>‹#›</a:t>
            </a:fld>
            <a:endParaRPr lang="en-US" altLang="zh-CN"/>
          </a:p>
        </p:txBody>
      </p:sp>
    </p:spTree>
    <p:extLst>
      <p:ext uri="{BB962C8B-B14F-4D97-AF65-F5344CB8AC3E}">
        <p14:creationId xmlns:p14="http://schemas.microsoft.com/office/powerpoint/2010/main" val="248897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1B073B29-7DE3-4202-AF54-60088C4878F8}" type="slidenum">
              <a:rPr lang="en-US" altLang="zh-CN"/>
              <a:pPr>
                <a:defRPr/>
              </a:pPr>
              <a:t>‹#›</a:t>
            </a:fld>
            <a:endParaRPr lang="en-US" altLang="zh-CN"/>
          </a:p>
        </p:txBody>
      </p:sp>
    </p:spTree>
    <p:extLst>
      <p:ext uri="{BB962C8B-B14F-4D97-AF65-F5344CB8AC3E}">
        <p14:creationId xmlns:p14="http://schemas.microsoft.com/office/powerpoint/2010/main" val="3539679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D7E39FB-D119-4D8E-98A3-D8287B3D60C0}" type="slidenum">
              <a:rPr lang="en-US" altLang="zh-CN"/>
              <a:pPr>
                <a:defRPr/>
              </a:pPr>
              <a:t>‹#›</a:t>
            </a:fld>
            <a:endParaRPr lang="en-US" altLang="zh-CN"/>
          </a:p>
        </p:txBody>
      </p:sp>
    </p:spTree>
    <p:extLst>
      <p:ext uri="{BB962C8B-B14F-4D97-AF65-F5344CB8AC3E}">
        <p14:creationId xmlns:p14="http://schemas.microsoft.com/office/powerpoint/2010/main" val="721469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05B841D-0EEC-408F-9E1E-A095E641B83B}" type="slidenum">
              <a:rPr lang="en-US" altLang="zh-CN"/>
              <a:pPr>
                <a:defRPr/>
              </a:pPr>
              <a:t>‹#›</a:t>
            </a:fld>
            <a:endParaRPr lang="en-US" altLang="zh-CN"/>
          </a:p>
        </p:txBody>
      </p:sp>
    </p:spTree>
    <p:extLst>
      <p:ext uri="{BB962C8B-B14F-4D97-AF65-F5344CB8AC3E}">
        <p14:creationId xmlns:p14="http://schemas.microsoft.com/office/powerpoint/2010/main" val="1133125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30BD371-3AE4-4399-ADC4-F64303710FC5}" type="slidenum">
              <a:rPr lang="en-US" altLang="zh-CN"/>
              <a:pPr>
                <a:defRPr/>
              </a:pPr>
              <a:t>‹#›</a:t>
            </a:fld>
            <a:endParaRPr lang="en-US" altLang="zh-CN"/>
          </a:p>
        </p:txBody>
      </p:sp>
    </p:spTree>
    <p:extLst>
      <p:ext uri="{BB962C8B-B14F-4D97-AF65-F5344CB8AC3E}">
        <p14:creationId xmlns:p14="http://schemas.microsoft.com/office/powerpoint/2010/main" val="32821867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38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066800"/>
            <a:ext cx="4191000"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191000"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0C7EF81-CE4D-48D6-AA47-B383CC113A85}" type="slidenum">
              <a:rPr lang="en-US" altLang="zh-CN"/>
              <a:pPr>
                <a:defRPr/>
              </a:pPr>
              <a:t>‹#›</a:t>
            </a:fld>
            <a:endParaRPr lang="en-US" altLang="zh-CN"/>
          </a:p>
        </p:txBody>
      </p:sp>
    </p:spTree>
    <p:extLst>
      <p:ext uri="{BB962C8B-B14F-4D97-AF65-F5344CB8AC3E}">
        <p14:creationId xmlns:p14="http://schemas.microsoft.com/office/powerpoint/2010/main" val="3221112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09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9A59C492-0354-45AC-BC8A-0781EE62822C}" type="slidenum">
              <a:rPr lang="en-US" altLang="zh-CN"/>
              <a:pPr>
                <a:defRPr/>
              </a:pPr>
              <a:t>‹#›</a:t>
            </a:fld>
            <a:endParaRPr lang="en-US" altLang="zh-CN"/>
          </a:p>
        </p:txBody>
      </p:sp>
    </p:spTree>
    <p:extLst>
      <p:ext uri="{BB962C8B-B14F-4D97-AF65-F5344CB8AC3E}">
        <p14:creationId xmlns:p14="http://schemas.microsoft.com/office/powerpoint/2010/main" val="3651314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15D5B52F-6E4E-4C63-A9DE-26B722D573C2}"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70450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A3185B01-BA02-485B-B1FC-EE70C11AB026}"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5997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6E54CB2F-F746-44BA-B882-CC2B20FDA542}"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6883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9D97B5CA-B87F-4D71-B1D5-081E4330FCB5}"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77692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A90DDD00-A2C0-425E-B765-1F826DC4DB16}" type="slidenum">
              <a:rPr lang="zh-CN" altLang="en-US"/>
              <a:pPr>
                <a:defRPr/>
              </a:pPr>
              <a:t>‹#›</a:t>
            </a:fld>
            <a:endParaRPr lang="en-US" altLang="zh-CN"/>
          </a:p>
        </p:txBody>
      </p:sp>
      <p:sp>
        <p:nvSpPr>
          <p:cNvPr id="9"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087390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34F02E3A-0917-47BE-84F6-ADAFFF816928}" type="slidenum">
              <a:rPr lang="en-US" altLang="zh-CN"/>
              <a:pPr>
                <a:defRPr/>
              </a:pPr>
              <a:t>‹#›</a:t>
            </a:fld>
            <a:endParaRPr lang="en-US" altLang="zh-CN"/>
          </a:p>
        </p:txBody>
      </p:sp>
    </p:spTree>
    <p:extLst>
      <p:ext uri="{BB962C8B-B14F-4D97-AF65-F5344CB8AC3E}">
        <p14:creationId xmlns:p14="http://schemas.microsoft.com/office/powerpoint/2010/main" val="33408548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82DDC506-9696-422B-BE6A-9C03956F6DDE}" type="slidenum">
              <a:rPr lang="zh-CN" altLang="en-US"/>
              <a:pPr>
                <a:defRPr/>
              </a:pPr>
              <a:t>‹#›</a:t>
            </a:fld>
            <a:endParaRPr lang="en-US" altLang="zh-CN"/>
          </a:p>
        </p:txBody>
      </p:sp>
      <p:sp>
        <p:nvSpPr>
          <p:cNvPr id="5"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468058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86F64235-B749-4789-8735-D6A48A04BED0}" type="slidenum">
              <a:rPr lang="zh-CN" altLang="en-US"/>
              <a:pPr>
                <a:defRPr/>
              </a:pPr>
              <a:t>‹#›</a:t>
            </a:fld>
            <a:endParaRPr lang="en-US" altLang="zh-CN"/>
          </a:p>
        </p:txBody>
      </p:sp>
      <p:sp>
        <p:nvSpPr>
          <p:cNvPr id="4"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80942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0370A037-D8AA-4C39-A73F-EBCC80AC5AB9}"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444519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5BAF62C4-EFBA-4725-9C91-89A915965728}"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110770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3B4C552A-C788-4FD8-B2AE-8F6100933E96}"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913254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609600"/>
            <a:ext cx="2047875"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609600"/>
            <a:ext cx="5991225"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8C790BA-5DEA-487C-92BD-29B6A39C4308}"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22653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F072CB91-B8A0-4393-9863-E095F8EEEA78}"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541242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73636E0-655F-474D-996F-7469CA3E96A2}"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22043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588A7C1C-7118-4328-AB9F-8F22E3486417}"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132471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39B36FA7-D944-4813-B247-03AD2B6F950F}"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683947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9"/>
          <p:cNvSpPr>
            <a:spLocks noGrp="1" noChangeArrowheads="1"/>
          </p:cNvSpPr>
          <p:nvPr>
            <p:ph type="sldNum" sz="quarter" idx="12"/>
          </p:nvPr>
        </p:nvSpPr>
        <p:spPr>
          <a:ln/>
        </p:spPr>
        <p:txBody>
          <a:bodyPr/>
          <a:lstStyle>
            <a:lvl1pPr>
              <a:defRPr/>
            </a:lvl1pPr>
          </a:lstStyle>
          <a:p>
            <a:pPr>
              <a:defRPr/>
            </a:pPr>
            <a:fld id="{6B616922-3E1E-4ABF-9812-3845D9ADEFB4}" type="slidenum">
              <a:rPr lang="en-US" altLang="zh-CN"/>
              <a:pPr>
                <a:defRPr/>
              </a:pPr>
              <a:t>‹#›</a:t>
            </a:fld>
            <a:endParaRPr lang="en-US" altLang="zh-CN"/>
          </a:p>
        </p:txBody>
      </p:sp>
    </p:spTree>
    <p:extLst>
      <p:ext uri="{BB962C8B-B14F-4D97-AF65-F5344CB8AC3E}">
        <p14:creationId xmlns:p14="http://schemas.microsoft.com/office/powerpoint/2010/main" val="2155620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D2A6D106-7C5C-442D-BBA3-87C798A17CF1}" type="slidenum">
              <a:rPr lang="zh-CN" altLang="en-US"/>
              <a:pPr>
                <a:defRPr/>
              </a:pPr>
              <a:t>‹#›</a:t>
            </a:fld>
            <a:endParaRPr lang="en-US" altLang="zh-CN"/>
          </a:p>
        </p:txBody>
      </p:sp>
      <p:sp>
        <p:nvSpPr>
          <p:cNvPr id="9"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8023413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891C0A9B-DB59-4EC6-A694-CE3EC61579BA}" type="slidenum">
              <a:rPr lang="zh-CN" altLang="en-US"/>
              <a:pPr>
                <a:defRPr/>
              </a:pPr>
              <a:t>‹#›</a:t>
            </a:fld>
            <a:endParaRPr lang="en-US" altLang="zh-CN"/>
          </a:p>
        </p:txBody>
      </p:sp>
      <p:sp>
        <p:nvSpPr>
          <p:cNvPr id="5"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003700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78ED6C32-63F7-4E7F-8620-048AAAD546E2}" type="slidenum">
              <a:rPr lang="zh-CN" altLang="en-US"/>
              <a:pPr>
                <a:defRPr/>
              </a:pPr>
              <a:t>‹#›</a:t>
            </a:fld>
            <a:endParaRPr lang="en-US" altLang="zh-CN"/>
          </a:p>
        </p:txBody>
      </p:sp>
      <p:sp>
        <p:nvSpPr>
          <p:cNvPr id="4"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45641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659C1F64-024F-47F2-B55F-D754CF8A2E97}"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298505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FC87F2B7-C042-4291-BAEA-76ED4629635F}"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16591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E2B9118-6865-46E7-A7DE-E68E8628F915}"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9203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609600"/>
            <a:ext cx="2047875"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609600"/>
            <a:ext cx="5991225"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9EA1F8E5-6E5C-4350-96B3-08257816E237}"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466692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fld id="{102B3728-7F8B-49C3-B7CF-7B80C0B7C9E5}" type="datetime1">
              <a:rPr lang="zh-CN" altLang="en-US"/>
              <a:pPr>
                <a:defRPr/>
              </a:pPr>
              <a:t>2025-4-8</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90EDB463-88D1-4416-BF73-BED969F4F6D1}" type="slidenum">
              <a:rPr lang="en-US" altLang="zh-CN"/>
              <a:pPr>
                <a:defRPr/>
              </a:pPr>
              <a:t>‹#›</a:t>
            </a:fld>
            <a:endParaRPr lang="en-US" altLang="zh-CN"/>
          </a:p>
        </p:txBody>
      </p:sp>
    </p:spTree>
    <p:extLst>
      <p:ext uri="{BB962C8B-B14F-4D97-AF65-F5344CB8AC3E}">
        <p14:creationId xmlns:p14="http://schemas.microsoft.com/office/powerpoint/2010/main" val="39643119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719263"/>
            <a:ext cx="8229600" cy="4411662"/>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fld id="{A1565497-9547-4D7C-9AAF-8964C752A5E4}" type="datetime1">
              <a:rPr lang="zh-CN" altLang="en-US"/>
              <a:pPr>
                <a:defRPr/>
              </a:pPr>
              <a:t>2025-4-8</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8938EA5F-F611-4C3F-89D4-C16B31AFD366}" type="slidenum">
              <a:rPr lang="en-US" altLang="zh-CN"/>
              <a:pPr>
                <a:defRPr/>
              </a:pPr>
              <a:t>‹#›</a:t>
            </a:fld>
            <a:endParaRPr lang="en-US" altLang="zh-CN"/>
          </a:p>
        </p:txBody>
      </p:sp>
    </p:spTree>
    <p:extLst>
      <p:ext uri="{BB962C8B-B14F-4D97-AF65-F5344CB8AC3E}">
        <p14:creationId xmlns:p14="http://schemas.microsoft.com/office/powerpoint/2010/main" val="2467572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fld id="{05FCC1AA-78AC-41D9-B119-4FB53CFFC063}" type="datetime1">
              <a:rPr lang="zh-CN" altLang="en-US"/>
              <a:pPr>
                <a:defRPr/>
              </a:pPr>
              <a:t>2025-4-8</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CD332D3B-9E68-4A87-96A9-17C156634D36}" type="slidenum">
              <a:rPr lang="en-US" altLang="zh-CN"/>
              <a:pPr>
                <a:defRPr/>
              </a:pPr>
              <a:t>‹#›</a:t>
            </a:fld>
            <a:endParaRPr lang="en-US" altLang="zh-CN"/>
          </a:p>
        </p:txBody>
      </p:sp>
    </p:spTree>
    <p:extLst>
      <p:ext uri="{BB962C8B-B14F-4D97-AF65-F5344CB8AC3E}">
        <p14:creationId xmlns:p14="http://schemas.microsoft.com/office/powerpoint/2010/main" val="3489027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29"/>
          <p:cNvSpPr>
            <a:spLocks noGrp="1" noChangeArrowheads="1"/>
          </p:cNvSpPr>
          <p:nvPr>
            <p:ph type="sldNum" sz="quarter" idx="12"/>
          </p:nvPr>
        </p:nvSpPr>
        <p:spPr>
          <a:ln/>
        </p:spPr>
        <p:txBody>
          <a:bodyPr/>
          <a:lstStyle>
            <a:lvl1pPr>
              <a:defRPr/>
            </a:lvl1pPr>
          </a:lstStyle>
          <a:p>
            <a:pPr>
              <a:defRPr/>
            </a:pPr>
            <a:fld id="{4BB982C5-7448-4B98-9D4F-0AF5A4F574CD}" type="slidenum">
              <a:rPr lang="en-US" altLang="zh-CN"/>
              <a:pPr>
                <a:defRPr/>
              </a:pPr>
              <a:t>‹#›</a:t>
            </a:fld>
            <a:endParaRPr lang="en-US" altLang="zh-CN"/>
          </a:p>
        </p:txBody>
      </p:sp>
    </p:spTree>
    <p:extLst>
      <p:ext uri="{BB962C8B-B14F-4D97-AF65-F5344CB8AC3E}">
        <p14:creationId xmlns:p14="http://schemas.microsoft.com/office/powerpoint/2010/main" val="8126443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719263"/>
            <a:ext cx="40386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fld id="{2FB4A330-A203-49A2-9535-FF667B427D42}" type="datetime1">
              <a:rPr lang="zh-CN" altLang="en-US"/>
              <a:pPr>
                <a:defRPr/>
              </a:pPr>
              <a:t>2025-4-8</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E219765B-C84D-493A-9877-02250E89A7DE}" type="slidenum">
              <a:rPr lang="en-US" altLang="zh-CN"/>
              <a:pPr>
                <a:defRPr/>
              </a:pPr>
              <a:t>‹#›</a:t>
            </a:fld>
            <a:endParaRPr lang="en-US" altLang="zh-CN"/>
          </a:p>
        </p:txBody>
      </p:sp>
    </p:spTree>
    <p:extLst>
      <p:ext uri="{BB962C8B-B14F-4D97-AF65-F5344CB8AC3E}">
        <p14:creationId xmlns:p14="http://schemas.microsoft.com/office/powerpoint/2010/main" val="23779844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fld id="{17887C56-2A24-4D50-8B2C-974C9B855920}" type="datetime1">
              <a:rPr lang="zh-CN" altLang="en-US"/>
              <a:pPr>
                <a:defRPr/>
              </a:pPr>
              <a:t>2025-4-8</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83752F8F-3D60-4756-B03C-80FF32A2A8AD}" type="slidenum">
              <a:rPr lang="en-US" altLang="zh-CN"/>
              <a:pPr>
                <a:defRPr/>
              </a:pPr>
              <a:t>‹#›</a:t>
            </a:fld>
            <a:endParaRPr lang="en-US" altLang="zh-CN"/>
          </a:p>
        </p:txBody>
      </p:sp>
    </p:spTree>
    <p:extLst>
      <p:ext uri="{BB962C8B-B14F-4D97-AF65-F5344CB8AC3E}">
        <p14:creationId xmlns:p14="http://schemas.microsoft.com/office/powerpoint/2010/main" val="175249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29"/>
          <p:cNvSpPr>
            <a:spLocks noGrp="1" noChangeArrowheads="1"/>
          </p:cNvSpPr>
          <p:nvPr>
            <p:ph type="sldNum" sz="quarter" idx="12"/>
          </p:nvPr>
        </p:nvSpPr>
        <p:spPr>
          <a:ln/>
        </p:spPr>
        <p:txBody>
          <a:bodyPr/>
          <a:lstStyle>
            <a:lvl1pPr>
              <a:defRPr/>
            </a:lvl1pPr>
          </a:lstStyle>
          <a:p>
            <a:pPr>
              <a:defRPr/>
            </a:pPr>
            <a:fld id="{C247556B-3ACF-41C2-842B-22EF3789BBD6}" type="slidenum">
              <a:rPr lang="en-US" altLang="zh-CN"/>
              <a:pPr>
                <a:defRPr/>
              </a:pPr>
              <a:t>‹#›</a:t>
            </a:fld>
            <a:endParaRPr lang="en-US" altLang="zh-CN"/>
          </a:p>
        </p:txBody>
      </p:sp>
    </p:spTree>
    <p:extLst>
      <p:ext uri="{BB962C8B-B14F-4D97-AF65-F5344CB8AC3E}">
        <p14:creationId xmlns:p14="http://schemas.microsoft.com/office/powerpoint/2010/main" val="206585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29"/>
          <p:cNvSpPr>
            <a:spLocks noGrp="1" noChangeArrowheads="1"/>
          </p:cNvSpPr>
          <p:nvPr>
            <p:ph type="sldNum" sz="quarter" idx="12"/>
          </p:nvPr>
        </p:nvSpPr>
        <p:spPr>
          <a:ln/>
        </p:spPr>
        <p:txBody>
          <a:bodyPr/>
          <a:lstStyle>
            <a:lvl1pPr>
              <a:defRPr/>
            </a:lvl1pPr>
          </a:lstStyle>
          <a:p>
            <a:pPr>
              <a:defRPr/>
            </a:pPr>
            <a:fld id="{93AAE35E-182A-4E75-97C7-EEC44F065B79}" type="slidenum">
              <a:rPr lang="en-US" altLang="zh-CN"/>
              <a:pPr>
                <a:defRPr/>
              </a:pPr>
              <a:t>‹#›</a:t>
            </a:fld>
            <a:endParaRPr lang="en-US" altLang="zh-CN"/>
          </a:p>
        </p:txBody>
      </p:sp>
    </p:spTree>
    <p:extLst>
      <p:ext uri="{BB962C8B-B14F-4D97-AF65-F5344CB8AC3E}">
        <p14:creationId xmlns:p14="http://schemas.microsoft.com/office/powerpoint/2010/main" val="3081224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9"/>
          <p:cNvSpPr>
            <a:spLocks noGrp="1" noChangeArrowheads="1"/>
          </p:cNvSpPr>
          <p:nvPr>
            <p:ph type="sldNum" sz="quarter" idx="12"/>
          </p:nvPr>
        </p:nvSpPr>
        <p:spPr>
          <a:ln/>
        </p:spPr>
        <p:txBody>
          <a:bodyPr/>
          <a:lstStyle>
            <a:lvl1pPr>
              <a:defRPr/>
            </a:lvl1pPr>
          </a:lstStyle>
          <a:p>
            <a:pPr>
              <a:defRPr/>
            </a:pPr>
            <a:fld id="{DAFA842C-094C-462F-B48A-356A9B9C26E0}" type="slidenum">
              <a:rPr lang="en-US" altLang="zh-CN"/>
              <a:pPr>
                <a:defRPr/>
              </a:pPr>
              <a:t>‹#›</a:t>
            </a:fld>
            <a:endParaRPr lang="en-US" altLang="zh-CN"/>
          </a:p>
        </p:txBody>
      </p:sp>
    </p:spTree>
    <p:extLst>
      <p:ext uri="{BB962C8B-B14F-4D97-AF65-F5344CB8AC3E}">
        <p14:creationId xmlns:p14="http://schemas.microsoft.com/office/powerpoint/2010/main" val="3592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9"/>
          <p:cNvSpPr>
            <a:spLocks noGrp="1" noChangeArrowheads="1"/>
          </p:cNvSpPr>
          <p:nvPr>
            <p:ph type="sldNum" sz="quarter" idx="12"/>
          </p:nvPr>
        </p:nvSpPr>
        <p:spPr>
          <a:ln/>
        </p:spPr>
        <p:txBody>
          <a:bodyPr/>
          <a:lstStyle>
            <a:lvl1pPr>
              <a:defRPr/>
            </a:lvl1pPr>
          </a:lstStyle>
          <a:p>
            <a:pPr>
              <a:defRPr/>
            </a:pPr>
            <a:fld id="{AB1CB6C3-3FCE-4B4B-8E5A-2862B04F6115}" type="slidenum">
              <a:rPr lang="en-US" altLang="zh-CN"/>
              <a:pPr>
                <a:defRPr/>
              </a:pPr>
              <a:t>‹#›</a:t>
            </a:fld>
            <a:endParaRPr lang="en-US" altLang="zh-CN"/>
          </a:p>
        </p:txBody>
      </p:sp>
    </p:spTree>
    <p:extLst>
      <p:ext uri="{BB962C8B-B14F-4D97-AF65-F5344CB8AC3E}">
        <p14:creationId xmlns:p14="http://schemas.microsoft.com/office/powerpoint/2010/main" val="323944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vmlDrawing" Target="../drawings/vmlDrawing1.v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6" Type="http://schemas.openxmlformats.org/officeDocument/2006/relationships/image" Target="../media/image2.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vmlDrawing" Target="../drawings/vmlDrawing2.v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image" Target="../media/image2.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oleObject" Target="../embeddings/oleObject2.bin"/></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4763"/>
            <a:ext cx="1063625" cy="6858001"/>
            <a:chOff x="0" y="-3"/>
            <a:chExt cx="670" cy="4320"/>
          </a:xfrm>
        </p:grpSpPr>
        <p:grpSp>
          <p:nvGrpSpPr>
            <p:cNvPr id="1032" name="Group 3"/>
            <p:cNvGrpSpPr>
              <a:grpSpLocks/>
            </p:cNvGrpSpPr>
            <p:nvPr/>
          </p:nvGrpSpPr>
          <p:grpSpPr bwMode="auto">
            <a:xfrm rot="16200000" flipH="1">
              <a:off x="-1815" y="1838"/>
              <a:ext cx="4320" cy="638"/>
              <a:chOff x="-2" y="1562"/>
              <a:chExt cx="5762" cy="638"/>
            </a:xfrm>
          </p:grpSpPr>
          <p:sp>
            <p:nvSpPr>
              <p:cNvPr id="1035" name="Freeform 4"/>
              <p:cNvSpPr>
                <a:spLocks/>
              </p:cNvSpPr>
              <p:nvPr/>
            </p:nvSpPr>
            <p:spPr bwMode="ltGray">
              <a:xfrm rot="-5400000">
                <a:off x="2554" y="-990"/>
                <a:ext cx="624" cy="5746"/>
              </a:xfrm>
              <a:custGeom>
                <a:avLst/>
                <a:gdLst>
                  <a:gd name="T0" fmla="*/ 0 w 1000"/>
                  <a:gd name="T1" fmla="*/ 0 h 720"/>
                  <a:gd name="T2" fmla="*/ 0 w 1000"/>
                  <a:gd name="T3" fmla="*/ 2147483647 h 720"/>
                  <a:gd name="T4" fmla="*/ 14 w 1000"/>
                  <a:gd name="T5" fmla="*/ 2147483647 h 720"/>
                  <a:gd name="T6" fmla="*/ 14 w 1000"/>
                  <a:gd name="T7" fmla="*/ 0 h 720"/>
                  <a:gd name="T8" fmla="*/ 0 w 1000"/>
                  <a:gd name="T9" fmla="*/ 0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 h="720">
                    <a:moveTo>
                      <a:pt x="0" y="0"/>
                    </a:moveTo>
                    <a:lnTo>
                      <a:pt x="0" y="720"/>
                    </a:lnTo>
                    <a:lnTo>
                      <a:pt x="1000" y="720"/>
                    </a:lnTo>
                    <a:lnTo>
                      <a:pt x="100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6" name="Freeform 5"/>
              <p:cNvSpPr>
                <a:spLocks/>
              </p:cNvSpPr>
              <p:nvPr/>
            </p:nvSpPr>
            <p:spPr bwMode="ltGray">
              <a:xfrm rot="-5400000">
                <a:off x="1323" y="1669"/>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7" name="Freeform 6"/>
              <p:cNvSpPr>
                <a:spLocks/>
              </p:cNvSpPr>
              <p:nvPr/>
            </p:nvSpPr>
            <p:spPr bwMode="ltGray">
              <a:xfrm rot="-5400000">
                <a:off x="970" y="1674"/>
                <a:ext cx="624" cy="423"/>
              </a:xfrm>
              <a:custGeom>
                <a:avLst/>
                <a:gdLst>
                  <a:gd name="T0" fmla="*/ 0 w 624"/>
                  <a:gd name="T1" fmla="*/ 0 h 317"/>
                  <a:gd name="T2" fmla="*/ 0 w 624"/>
                  <a:gd name="T3" fmla="*/ 3647 h 317"/>
                  <a:gd name="T4" fmla="*/ 624 w 624"/>
                  <a:gd name="T5" fmla="*/ 364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8" name="Freeform 7"/>
              <p:cNvSpPr>
                <a:spLocks/>
              </p:cNvSpPr>
              <p:nvPr/>
            </p:nvSpPr>
            <p:spPr bwMode="ltGray">
              <a:xfrm rot="-5400000">
                <a:off x="-69" y="1758"/>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9" name="Freeform 8"/>
              <p:cNvSpPr>
                <a:spLocks/>
              </p:cNvSpPr>
              <p:nvPr/>
            </p:nvSpPr>
            <p:spPr bwMode="ltGray">
              <a:xfrm rot="-5400000">
                <a:off x="664" y="1733"/>
                <a:ext cx="624" cy="293"/>
              </a:xfrm>
              <a:custGeom>
                <a:avLst/>
                <a:gdLst>
                  <a:gd name="T0" fmla="*/ 0 w 624"/>
                  <a:gd name="T1" fmla="*/ 0 h 317"/>
                  <a:gd name="T2" fmla="*/ 0 w 624"/>
                  <a:gd name="T3" fmla="*/ 133 h 317"/>
                  <a:gd name="T4" fmla="*/ 624 w 624"/>
                  <a:gd name="T5" fmla="*/ 133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0" name="Freeform 9"/>
              <p:cNvSpPr>
                <a:spLocks/>
              </p:cNvSpPr>
              <p:nvPr/>
            </p:nvSpPr>
            <p:spPr bwMode="ltGray">
              <a:xfrm rot="-5400000">
                <a:off x="435" y="1699"/>
                <a:ext cx="624" cy="364"/>
              </a:xfrm>
              <a:custGeom>
                <a:avLst/>
                <a:gdLst>
                  <a:gd name="T0" fmla="*/ 0 w 624"/>
                  <a:gd name="T1" fmla="*/ 0 h 272"/>
                  <a:gd name="T2" fmla="*/ 0 w 624"/>
                  <a:gd name="T3" fmla="*/ 3747 h 272"/>
                  <a:gd name="T4" fmla="*/ 240 w 624"/>
                  <a:gd name="T5" fmla="*/ 3300 h 272"/>
                  <a:gd name="T6" fmla="*/ 624 w 624"/>
                  <a:gd name="T7" fmla="*/ 3747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1" name="Freeform 10"/>
              <p:cNvSpPr>
                <a:spLocks/>
              </p:cNvSpPr>
              <p:nvPr/>
            </p:nvSpPr>
            <p:spPr bwMode="ltGray">
              <a:xfrm rot="-5400000">
                <a:off x="148" y="1728"/>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2" name="Freeform 11"/>
              <p:cNvSpPr>
                <a:spLocks/>
              </p:cNvSpPr>
              <p:nvPr/>
            </p:nvSpPr>
            <p:spPr bwMode="ltGray">
              <a:xfrm rot="-5400000">
                <a:off x="3195" y="1659"/>
                <a:ext cx="624" cy="420"/>
              </a:xfrm>
              <a:custGeom>
                <a:avLst/>
                <a:gdLst>
                  <a:gd name="T0" fmla="*/ 0 w 624"/>
                  <a:gd name="T1" fmla="*/ 0 h 317"/>
                  <a:gd name="T2" fmla="*/ 0 w 624"/>
                  <a:gd name="T3" fmla="*/ 3416 h 317"/>
                  <a:gd name="T4" fmla="*/ 624 w 624"/>
                  <a:gd name="T5" fmla="*/ 3416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3" name="Freeform 12"/>
              <p:cNvSpPr>
                <a:spLocks/>
              </p:cNvSpPr>
              <p:nvPr/>
            </p:nvSpPr>
            <p:spPr bwMode="ltGray">
              <a:xfrm rot="-5400000">
                <a:off x="2870" y="1664"/>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4" name="Freeform 13"/>
              <p:cNvSpPr>
                <a:spLocks/>
              </p:cNvSpPr>
              <p:nvPr/>
            </p:nvSpPr>
            <p:spPr bwMode="ltGray">
              <a:xfrm rot="-5400000">
                <a:off x="1829" y="1747"/>
                <a:ext cx="624" cy="256"/>
              </a:xfrm>
              <a:custGeom>
                <a:avLst/>
                <a:gdLst>
                  <a:gd name="T0" fmla="*/ 0 w 624"/>
                  <a:gd name="T1" fmla="*/ 2 h 370"/>
                  <a:gd name="T2" fmla="*/ 0 w 624"/>
                  <a:gd name="T3" fmla="*/ 12 h 370"/>
                  <a:gd name="T4" fmla="*/ 624 w 624"/>
                  <a:gd name="T5" fmla="*/ 12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5" name="Freeform 14"/>
              <p:cNvSpPr>
                <a:spLocks/>
              </p:cNvSpPr>
              <p:nvPr/>
            </p:nvSpPr>
            <p:spPr bwMode="ltGray">
              <a:xfrm rot="-5400000">
                <a:off x="2544" y="1729"/>
                <a:ext cx="624" cy="292"/>
              </a:xfrm>
              <a:custGeom>
                <a:avLst/>
                <a:gdLst>
                  <a:gd name="T0" fmla="*/ 0 w 624"/>
                  <a:gd name="T1" fmla="*/ 0 h 317"/>
                  <a:gd name="T2" fmla="*/ 0 w 624"/>
                  <a:gd name="T3" fmla="*/ 131 h 317"/>
                  <a:gd name="T4" fmla="*/ 624 w 624"/>
                  <a:gd name="T5" fmla="*/ 131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6" name="Freeform 15"/>
              <p:cNvSpPr>
                <a:spLocks/>
              </p:cNvSpPr>
              <p:nvPr/>
            </p:nvSpPr>
            <p:spPr bwMode="ltGray">
              <a:xfrm rot="-5400000">
                <a:off x="2330" y="1695"/>
                <a:ext cx="624" cy="360"/>
              </a:xfrm>
              <a:custGeom>
                <a:avLst/>
                <a:gdLst>
                  <a:gd name="T0" fmla="*/ 0 w 624"/>
                  <a:gd name="T1" fmla="*/ 0 h 272"/>
                  <a:gd name="T2" fmla="*/ 0 w 624"/>
                  <a:gd name="T3" fmla="*/ 3388 h 272"/>
                  <a:gd name="T4" fmla="*/ 240 w 624"/>
                  <a:gd name="T5" fmla="*/ 2990 h 272"/>
                  <a:gd name="T6" fmla="*/ 624 w 624"/>
                  <a:gd name="T7" fmla="*/ 3388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7" name="Freeform 16"/>
              <p:cNvSpPr>
                <a:spLocks/>
              </p:cNvSpPr>
              <p:nvPr/>
            </p:nvSpPr>
            <p:spPr bwMode="ltGray">
              <a:xfrm rot="-5400000">
                <a:off x="2035" y="1721"/>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8" name="Freeform 17"/>
              <p:cNvSpPr>
                <a:spLocks/>
              </p:cNvSpPr>
              <p:nvPr/>
            </p:nvSpPr>
            <p:spPr bwMode="ltGray">
              <a:xfrm rot="-5400000">
                <a:off x="4063" y="1658"/>
                <a:ext cx="624" cy="420"/>
              </a:xfrm>
              <a:custGeom>
                <a:avLst/>
                <a:gdLst>
                  <a:gd name="T0" fmla="*/ 0 w 624"/>
                  <a:gd name="T1" fmla="*/ 0 h 317"/>
                  <a:gd name="T2" fmla="*/ 0 w 624"/>
                  <a:gd name="T3" fmla="*/ 3416 h 317"/>
                  <a:gd name="T4" fmla="*/ 624 w 624"/>
                  <a:gd name="T5" fmla="*/ 3416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9" name="Freeform 18"/>
              <p:cNvSpPr>
                <a:spLocks/>
              </p:cNvSpPr>
              <p:nvPr/>
            </p:nvSpPr>
            <p:spPr bwMode="ltGray">
              <a:xfrm rot="-5400000">
                <a:off x="3713" y="1662"/>
                <a:ext cx="624" cy="423"/>
              </a:xfrm>
              <a:custGeom>
                <a:avLst/>
                <a:gdLst>
                  <a:gd name="T0" fmla="*/ 0 w 624"/>
                  <a:gd name="T1" fmla="*/ 0 h 317"/>
                  <a:gd name="T2" fmla="*/ 0 w 624"/>
                  <a:gd name="T3" fmla="*/ 3647 h 317"/>
                  <a:gd name="T4" fmla="*/ 624 w 624"/>
                  <a:gd name="T5" fmla="*/ 364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0" name="Freeform 19"/>
              <p:cNvSpPr>
                <a:spLocks/>
              </p:cNvSpPr>
              <p:nvPr/>
            </p:nvSpPr>
            <p:spPr bwMode="ltGray">
              <a:xfrm rot="-5400000">
                <a:off x="4560" y="1741"/>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1" name="Freeform 20"/>
              <p:cNvSpPr>
                <a:spLocks/>
              </p:cNvSpPr>
              <p:nvPr/>
            </p:nvSpPr>
            <p:spPr bwMode="ltGray">
              <a:xfrm>
                <a:off x="5469" y="1556"/>
                <a:ext cx="291" cy="625"/>
              </a:xfrm>
              <a:custGeom>
                <a:avLst/>
                <a:gdLst>
                  <a:gd name="T0" fmla="*/ 0 w 291"/>
                  <a:gd name="T1" fmla="*/ 624 h 625"/>
                  <a:gd name="T2" fmla="*/ 291 w 291"/>
                  <a:gd name="T3" fmla="*/ 625 h 625"/>
                  <a:gd name="T4" fmla="*/ 291 w 291"/>
                  <a:gd name="T5" fmla="*/ 6 h 625"/>
                  <a:gd name="T6" fmla="*/ 0 w 291"/>
                  <a:gd name="T7" fmla="*/ 0 h 625"/>
                  <a:gd name="T8" fmla="*/ 0 w 291"/>
                  <a:gd name="T9" fmla="*/ 624 h 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2" name="Freeform 21"/>
              <p:cNvSpPr>
                <a:spLocks/>
              </p:cNvSpPr>
              <p:nvPr/>
            </p:nvSpPr>
            <p:spPr bwMode="ltGray">
              <a:xfrm rot="-5400000">
                <a:off x="5071" y="1683"/>
                <a:ext cx="624" cy="360"/>
              </a:xfrm>
              <a:custGeom>
                <a:avLst/>
                <a:gdLst>
                  <a:gd name="T0" fmla="*/ 0 w 624"/>
                  <a:gd name="T1" fmla="*/ 0 h 272"/>
                  <a:gd name="T2" fmla="*/ 0 w 624"/>
                  <a:gd name="T3" fmla="*/ 3388 h 272"/>
                  <a:gd name="T4" fmla="*/ 240 w 624"/>
                  <a:gd name="T5" fmla="*/ 2990 h 272"/>
                  <a:gd name="T6" fmla="*/ 624 w 624"/>
                  <a:gd name="T7" fmla="*/ 3388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3" name="Freeform 22"/>
              <p:cNvSpPr>
                <a:spLocks/>
              </p:cNvSpPr>
              <p:nvPr/>
            </p:nvSpPr>
            <p:spPr bwMode="ltGray">
              <a:xfrm rot="-5400000">
                <a:off x="4780" y="1709"/>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1033" name="Freeform 23"/>
            <p:cNvSpPr>
              <a:spLocks/>
            </p:cNvSpPr>
            <p:nvPr/>
          </p:nvSpPr>
          <p:spPr bwMode="ltGray">
            <a:xfrm rot="16200000" flipH="1">
              <a:off x="-1954" y="1951"/>
              <a:ext cx="4320" cy="412"/>
            </a:xfrm>
            <a:custGeom>
              <a:avLst/>
              <a:gdLst>
                <a:gd name="T0" fmla="*/ 0 w 5762"/>
                <a:gd name="T1" fmla="*/ 362 h 385"/>
                <a:gd name="T2" fmla="*/ 431 w 5762"/>
                <a:gd name="T3" fmla="*/ 345 h 385"/>
                <a:gd name="T4" fmla="*/ 431 w 5762"/>
                <a:gd name="T5" fmla="*/ 4 h 385"/>
                <a:gd name="T6" fmla="*/ 0 w 5762"/>
                <a:gd name="T7" fmla="*/ 0 h 385"/>
                <a:gd name="T8" fmla="*/ 0 w 5762"/>
                <a:gd name="T9" fmla="*/ 362 h 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0" scaled="1"/>
            </a:gradFill>
            <a:ln>
              <a:noFill/>
            </a:ln>
            <a:extLst>
              <a:ext uri="{91240B29-F687-4F45-9708-019B960494DF}">
                <a14:hiddenLine xmlns:a14="http://schemas.microsoft.com/office/drawing/2010/main" w="9525" cap="flat">
                  <a:solidFill>
                    <a:srgbClr val="000000"/>
                  </a:solidFill>
                  <a:prstDash val="solid"/>
                  <a:miter lim="800000"/>
                  <a:headEnd type="none" w="med" len="med"/>
                  <a:tailEnd type="none" w="med" len="med"/>
                </a14:hiddenLine>
              </a:ext>
            </a:extLst>
          </p:spPr>
          <p:txBody>
            <a:bodyPr wrap="none" anchor="ctr"/>
            <a:lstStyle/>
            <a:p>
              <a:endParaRPr lang="zh-CN" altLang="en-US"/>
            </a:p>
          </p:txBody>
        </p:sp>
        <p:sp>
          <p:nvSpPr>
            <p:cNvPr id="1034" name="Freeform 24"/>
            <p:cNvSpPr>
              <a:spLocks/>
            </p:cNvSpPr>
            <p:nvPr/>
          </p:nvSpPr>
          <p:spPr bwMode="ltGray">
            <a:xfrm rot="16200000" flipH="1">
              <a:off x="-1584" y="2062"/>
              <a:ext cx="4319" cy="189"/>
            </a:xfrm>
            <a:custGeom>
              <a:avLst/>
              <a:gdLst>
                <a:gd name="T0" fmla="*/ 0 w 5761"/>
                <a:gd name="T1" fmla="*/ 28 h 189"/>
                <a:gd name="T2" fmla="*/ 431 w 5761"/>
                <a:gd name="T3" fmla="*/ 0 h 189"/>
                <a:gd name="T4" fmla="*/ 431 w 5761"/>
                <a:gd name="T5" fmla="*/ 189 h 189"/>
                <a:gd name="T6" fmla="*/ 1 w 5761"/>
                <a:gd name="T7" fmla="*/ 189 h 189"/>
                <a:gd name="T8" fmla="*/ 0 w 5761"/>
                <a:gd name="T9" fmla="*/ 28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0" scaled="1"/>
            </a:gradFill>
            <a:ln>
              <a:noFill/>
            </a:ln>
            <a:extLst>
              <a:ext uri="{91240B29-F687-4F45-9708-019B960494DF}">
                <a14:hiddenLine xmlns:a14="http://schemas.microsoft.com/office/drawing/2010/main" w="9525" cap="flat">
                  <a:solidFill>
                    <a:srgbClr val="000000"/>
                  </a:solidFill>
                  <a:prstDash val="solid"/>
                  <a:miter lim="800000"/>
                  <a:headEnd type="none" w="med" len="med"/>
                  <a:tailEnd type="none" w="med" len="med"/>
                </a14:hiddenLine>
              </a:ext>
            </a:extLst>
          </p:spPr>
          <p:txBody>
            <a:bodyPr wrap="none" anchor="ctr"/>
            <a:lstStyle/>
            <a:p>
              <a:endParaRPr lang="zh-CN" altLang="en-US"/>
            </a:p>
          </p:txBody>
        </p:sp>
      </p:grpSp>
      <p:sp>
        <p:nvSpPr>
          <p:cNvPr id="1027" name="Rectangle 25"/>
          <p:cNvSpPr>
            <a:spLocks noGrp="1" noChangeArrowheads="1"/>
          </p:cNvSpPr>
          <p:nvPr>
            <p:ph type="title"/>
          </p:nvPr>
        </p:nvSpPr>
        <p:spPr bwMode="auto">
          <a:xfrm>
            <a:off x="1173163" y="457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26"/>
          <p:cNvSpPr>
            <a:spLocks noGrp="1" noChangeArrowheads="1"/>
          </p:cNvSpPr>
          <p:nvPr>
            <p:ph type="body" idx="1"/>
          </p:nvPr>
        </p:nvSpPr>
        <p:spPr bwMode="auto">
          <a:xfrm>
            <a:off x="1173163"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291" name="Rectangle 27"/>
          <p:cNvSpPr>
            <a:spLocks noGrp="1" noChangeArrowheads="1"/>
          </p:cNvSpPr>
          <p:nvPr>
            <p:ph type="dt" sz="half" idx="2"/>
          </p:nvPr>
        </p:nvSpPr>
        <p:spPr bwMode="auto">
          <a:xfrm>
            <a:off x="1173163" y="6265863"/>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latin typeface="Arial" charset="0"/>
                <a:ea typeface="宋体" pitchFamily="2" charset="-122"/>
              </a:defRPr>
            </a:lvl1pPr>
          </a:lstStyle>
          <a:p>
            <a:pPr>
              <a:defRPr/>
            </a:pPr>
            <a:endParaRPr lang="en-US" altLang="zh-CN"/>
          </a:p>
        </p:txBody>
      </p:sp>
      <p:sp>
        <p:nvSpPr>
          <p:cNvPr id="11292" name="Rectangle 28"/>
          <p:cNvSpPr>
            <a:spLocks noGrp="1" noChangeArrowheads="1"/>
          </p:cNvSpPr>
          <p:nvPr>
            <p:ph type="ftr" sz="quarter" idx="3"/>
          </p:nvPr>
        </p:nvSpPr>
        <p:spPr bwMode="auto">
          <a:xfrm>
            <a:off x="35814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latin typeface="Arial" charset="0"/>
                <a:ea typeface="宋体" pitchFamily="2" charset="-122"/>
              </a:defRPr>
            </a:lvl1pPr>
          </a:lstStyle>
          <a:p>
            <a:pPr>
              <a:defRPr/>
            </a:pPr>
            <a:endParaRPr lang="en-US" altLang="zh-CN"/>
          </a:p>
        </p:txBody>
      </p:sp>
      <p:sp>
        <p:nvSpPr>
          <p:cNvPr id="11293" name="Rectangle 29"/>
          <p:cNvSpPr>
            <a:spLocks noGrp="1" noChangeArrowheads="1"/>
          </p:cNvSpPr>
          <p:nvPr>
            <p:ph type="sldNum" sz="quarter" idx="4"/>
          </p:nvPr>
        </p:nvSpPr>
        <p:spPr bwMode="auto">
          <a:xfrm>
            <a:off x="7010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latin typeface="Arial" charset="0"/>
                <a:ea typeface="宋体" pitchFamily="2" charset="-122"/>
              </a:defRPr>
            </a:lvl1pPr>
          </a:lstStyle>
          <a:p>
            <a:pPr>
              <a:defRPr/>
            </a:pPr>
            <a:fld id="{4D51D900-6F60-4FC2-AFAE-2DD56A1DF07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85"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8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0"/>
            <a:ext cx="9144000" cy="838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单击以编辑</a:t>
            </a:r>
            <a:r>
              <a:rPr lang="zh-CN" altLang="en-US" smtClean="0"/>
              <a:t>母版标题样式</a:t>
            </a:r>
          </a:p>
        </p:txBody>
      </p:sp>
      <p:sp>
        <p:nvSpPr>
          <p:cNvPr id="2051" name="Rectangle 3"/>
          <p:cNvSpPr>
            <a:spLocks noGrp="1" noChangeArrowheads="1"/>
          </p:cNvSpPr>
          <p:nvPr>
            <p:ph type="body" idx="1"/>
          </p:nvPr>
        </p:nvSpPr>
        <p:spPr bwMode="auto">
          <a:xfrm>
            <a:off x="304800" y="1066800"/>
            <a:ext cx="8534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单击以	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891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kumimoji="1" sz="1400">
                <a:latin typeface="+mn-lt"/>
                <a:ea typeface="宋体" pitchFamily="2" charset="-122"/>
              </a:defRPr>
            </a:lvl1pPr>
          </a:lstStyle>
          <a:p>
            <a:pPr>
              <a:defRPr/>
            </a:pPr>
            <a:endParaRPr lang="en-US" altLang="zh-CN"/>
          </a:p>
        </p:txBody>
      </p:sp>
      <p:sp>
        <p:nvSpPr>
          <p:cNvPr id="3891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kumimoji="1" sz="1400">
                <a:latin typeface="+mn-lt"/>
                <a:ea typeface="宋体" pitchFamily="2" charset="-122"/>
              </a:defRPr>
            </a:lvl1pPr>
          </a:lstStyle>
          <a:p>
            <a:pPr>
              <a:defRPr/>
            </a:pPr>
            <a:endParaRPr lang="en-US" altLang="zh-CN"/>
          </a:p>
        </p:txBody>
      </p:sp>
      <p:sp>
        <p:nvSpPr>
          <p:cNvPr id="3891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kumimoji="1" sz="1400">
                <a:latin typeface="+mn-lt"/>
                <a:ea typeface="宋体" pitchFamily="2" charset="-122"/>
              </a:defRPr>
            </a:lvl1pPr>
          </a:lstStyle>
          <a:p>
            <a:pPr>
              <a:defRPr/>
            </a:pPr>
            <a:fld id="{FC9DF373-C76F-4209-A1CB-C12A18C340E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txStyles>
    <p:titleStyle>
      <a:lvl1pPr algn="ctr" rtl="0" eaLnBrk="0" fontAlgn="base" hangingPunct="0">
        <a:spcBef>
          <a:spcPct val="0"/>
        </a:spcBef>
        <a:spcAft>
          <a:spcPct val="0"/>
        </a:spcAft>
        <a:defRPr kumimoji="1" sz="3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32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32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32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32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sz="1600">
          <a:solidFill>
            <a:schemeClr val="tx1"/>
          </a:solidFill>
          <a:latin typeface="+mn-lt"/>
          <a:ea typeface="+mn-ea"/>
        </a:defRPr>
      </a:lvl5pPr>
      <a:lvl6pPr marL="2514600" indent="-228600" algn="l" rtl="0" fontAlgn="base">
        <a:spcBef>
          <a:spcPct val="20000"/>
        </a:spcBef>
        <a:spcAft>
          <a:spcPct val="0"/>
        </a:spcAft>
        <a:buChar char="»"/>
        <a:defRPr kumimoji="1" sz="1600">
          <a:solidFill>
            <a:schemeClr val="tx1"/>
          </a:solidFill>
          <a:latin typeface="+mn-lt"/>
          <a:ea typeface="+mn-ea"/>
        </a:defRPr>
      </a:lvl6pPr>
      <a:lvl7pPr marL="2971800" indent="-228600" algn="l" rtl="0" fontAlgn="base">
        <a:spcBef>
          <a:spcPct val="20000"/>
        </a:spcBef>
        <a:spcAft>
          <a:spcPct val="0"/>
        </a:spcAft>
        <a:buChar char="»"/>
        <a:defRPr kumimoji="1" sz="1600">
          <a:solidFill>
            <a:schemeClr val="tx1"/>
          </a:solidFill>
          <a:latin typeface="+mn-lt"/>
          <a:ea typeface="+mn-ea"/>
        </a:defRPr>
      </a:lvl7pPr>
      <a:lvl8pPr marL="3429000" indent="-228600" algn="l" rtl="0" fontAlgn="base">
        <a:spcBef>
          <a:spcPct val="20000"/>
        </a:spcBef>
        <a:spcAft>
          <a:spcPct val="0"/>
        </a:spcAft>
        <a:buChar char="»"/>
        <a:defRPr kumimoji="1" sz="1600">
          <a:solidFill>
            <a:schemeClr val="tx1"/>
          </a:solidFill>
          <a:latin typeface="+mn-lt"/>
          <a:ea typeface="+mn-ea"/>
        </a:defRPr>
      </a:lvl8pPr>
      <a:lvl9pPr marL="3886200" indent="-228600" algn="l" rtl="0" fontAlgn="base">
        <a:spcBef>
          <a:spcPct val="20000"/>
        </a:spcBef>
        <a:spcAft>
          <a:spcPct val="0"/>
        </a:spcAft>
        <a:buChar char="»"/>
        <a:defRPr kumimoji="1"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074" name="Object 87"/>
          <p:cNvGraphicFramePr>
            <a:graphicFrameLocks noChangeAspect="1"/>
          </p:cNvGraphicFramePr>
          <p:nvPr/>
        </p:nvGraphicFramePr>
        <p:xfrm>
          <a:off x="0" y="0"/>
          <a:ext cx="9144000" cy="1600200"/>
        </p:xfrm>
        <a:graphic>
          <a:graphicData uri="http://schemas.openxmlformats.org/presentationml/2006/ole">
            <mc:AlternateContent xmlns:mc="http://schemas.openxmlformats.org/markup-compatibility/2006">
              <mc:Choice xmlns:v="urn:schemas-microsoft-com:vml" Requires="v">
                <p:oleObj spid="_x0000_s3170" name="Image" r:id="rId14" imgW="13003175" imgH="2577778" progId="">
                  <p:embed/>
                </p:oleObj>
              </mc:Choice>
              <mc:Fallback>
                <p:oleObj name="Image" r:id="rId14" imgW="13003175" imgH="2577778" progId="">
                  <p:embed/>
                  <p:pic>
                    <p:nvPicPr>
                      <p:cNvPr id="0" name="Object 8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1600200"/>
                      </a:xfrm>
                      <a:prstGeom prst="rect">
                        <a:avLst/>
                      </a:prstGeom>
                      <a:noFill/>
                      <a:ln>
                        <a:noFill/>
                      </a:ln>
                      <a:effectLst/>
                      <a:extLst>
                        <a:ext uri="{909E8E84-426E-40DD-AFC4-6F175D3DCCD1}">
                          <a14:hiddenFill xmlns:a14="http://schemas.microsoft.com/office/drawing/2010/main">
                            <a:solidFill>
                              <a:srgbClr val="22945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3075" name="Rectangle 3"/>
          <p:cNvSpPr>
            <a:spLocks noGrp="1" noChangeArrowheads="1"/>
          </p:cNvSpPr>
          <p:nvPr>
            <p:ph type="body" idx="1"/>
          </p:nvPr>
        </p:nvSpPr>
        <p:spPr bwMode="gray">
          <a:xfrm>
            <a:off x="533400" y="1611313"/>
            <a:ext cx="8191500"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gray">
          <a:xfrm>
            <a:off x="7315200" y="6461125"/>
            <a:ext cx="1752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4191000" y="6477000"/>
            <a:ext cx="8382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000">
                <a:solidFill>
                  <a:schemeClr val="tx2"/>
                </a:solidFill>
                <a:latin typeface="Arial" charset="0"/>
                <a:ea typeface="宋体" charset="-122"/>
              </a:defRPr>
            </a:lvl1pPr>
          </a:lstStyle>
          <a:p>
            <a:pPr>
              <a:defRPr/>
            </a:pPr>
            <a:fld id="{FD0FD98C-B932-4D4F-882F-94D072C0E58A}" type="slidenum">
              <a:rPr lang="zh-CN" altLang="en-US"/>
              <a:pPr>
                <a:defRPr/>
              </a:pPr>
              <a:t>‹#›</a:t>
            </a:fld>
            <a:endParaRPr lang="en-US" altLang="zh-CN"/>
          </a:p>
        </p:txBody>
      </p:sp>
      <p:sp>
        <p:nvSpPr>
          <p:cNvPr id="3078" name="Rectangle 2"/>
          <p:cNvSpPr>
            <a:spLocks noGrp="1" noChangeArrowheads="1"/>
          </p:cNvSpPr>
          <p:nvPr>
            <p:ph type="title"/>
          </p:nvPr>
        </p:nvSpPr>
        <p:spPr bwMode="gray">
          <a:xfrm>
            <a:off x="533400" y="609600"/>
            <a:ext cx="6400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2" name="Rectangle 4"/>
          <p:cNvSpPr>
            <a:spLocks noGrp="1" noChangeArrowheads="1"/>
          </p:cNvSpPr>
          <p:nvPr>
            <p:ph type="dt" sz="half" idx="2"/>
          </p:nvPr>
        </p:nvSpPr>
        <p:spPr bwMode="gray">
          <a:xfrm>
            <a:off x="293688" y="6477000"/>
            <a:ext cx="19050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pic>
        <p:nvPicPr>
          <p:cNvPr id="3080" name="Picture 84" descr="p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190500"/>
            <a:ext cx="14509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Lst>
  <p:timing>
    <p:tnLst>
      <p:par>
        <p:cTn id="1" dur="indefinite" restart="never" nodeType="tmRoot"/>
      </p:par>
    </p:tnLst>
  </p:timing>
  <p:txStyles>
    <p:titleStyle>
      <a:lvl1pPr algn="r" rtl="0" eaLnBrk="0" fontAlgn="base" hangingPunct="0">
        <a:spcBef>
          <a:spcPct val="0"/>
        </a:spcBef>
        <a:spcAft>
          <a:spcPct val="0"/>
        </a:spcAft>
        <a:defRPr sz="3200" b="1">
          <a:solidFill>
            <a:schemeClr val="tx2"/>
          </a:solidFill>
          <a:latin typeface="+mj-lt"/>
          <a:ea typeface="+mj-ea"/>
          <a:cs typeface="+mj-cs"/>
        </a:defRPr>
      </a:lvl1pPr>
      <a:lvl2pPr algn="r" rtl="0" eaLnBrk="0" fontAlgn="base" hangingPunct="0">
        <a:spcBef>
          <a:spcPct val="0"/>
        </a:spcBef>
        <a:spcAft>
          <a:spcPct val="0"/>
        </a:spcAft>
        <a:defRPr sz="3200" b="1">
          <a:solidFill>
            <a:schemeClr val="tx2"/>
          </a:solidFill>
          <a:latin typeface="Arial" charset="0"/>
        </a:defRPr>
      </a:lvl2pPr>
      <a:lvl3pPr algn="r" rtl="0" eaLnBrk="0" fontAlgn="base" hangingPunct="0">
        <a:spcBef>
          <a:spcPct val="0"/>
        </a:spcBef>
        <a:spcAft>
          <a:spcPct val="0"/>
        </a:spcAft>
        <a:defRPr sz="3200" b="1">
          <a:solidFill>
            <a:schemeClr val="tx2"/>
          </a:solidFill>
          <a:latin typeface="Arial" charset="0"/>
        </a:defRPr>
      </a:lvl3pPr>
      <a:lvl4pPr algn="r" rtl="0" eaLnBrk="0" fontAlgn="base" hangingPunct="0">
        <a:spcBef>
          <a:spcPct val="0"/>
        </a:spcBef>
        <a:spcAft>
          <a:spcPct val="0"/>
        </a:spcAft>
        <a:defRPr sz="3200" b="1">
          <a:solidFill>
            <a:schemeClr val="tx2"/>
          </a:solidFill>
          <a:latin typeface="Arial" charset="0"/>
        </a:defRPr>
      </a:lvl4pPr>
      <a:lvl5pPr algn="r" rtl="0" eaLnBrk="0" fontAlgn="base" hangingPunct="0">
        <a:spcBef>
          <a:spcPct val="0"/>
        </a:spcBef>
        <a:spcAft>
          <a:spcPct val="0"/>
        </a:spcAft>
        <a:defRPr sz="3200" b="1">
          <a:solidFill>
            <a:schemeClr val="tx2"/>
          </a:solidFill>
          <a:latin typeface="Arial" charset="0"/>
        </a:defRPr>
      </a:lvl5pPr>
      <a:lvl6pPr marL="457200" algn="r" rtl="0" eaLnBrk="0" fontAlgn="base" hangingPunct="0">
        <a:spcBef>
          <a:spcPct val="0"/>
        </a:spcBef>
        <a:spcAft>
          <a:spcPct val="0"/>
        </a:spcAft>
        <a:defRPr sz="3200" b="1">
          <a:solidFill>
            <a:schemeClr val="tx2"/>
          </a:solidFill>
          <a:latin typeface="Arial" charset="0"/>
        </a:defRPr>
      </a:lvl6pPr>
      <a:lvl7pPr marL="914400" algn="r" rtl="0" eaLnBrk="0" fontAlgn="base" hangingPunct="0">
        <a:spcBef>
          <a:spcPct val="0"/>
        </a:spcBef>
        <a:spcAft>
          <a:spcPct val="0"/>
        </a:spcAft>
        <a:defRPr sz="3200" b="1">
          <a:solidFill>
            <a:schemeClr val="tx2"/>
          </a:solidFill>
          <a:latin typeface="Arial" charset="0"/>
        </a:defRPr>
      </a:lvl7pPr>
      <a:lvl8pPr marL="1371600" algn="r" rtl="0" eaLnBrk="0" fontAlgn="base" hangingPunct="0">
        <a:spcBef>
          <a:spcPct val="0"/>
        </a:spcBef>
        <a:spcAft>
          <a:spcPct val="0"/>
        </a:spcAft>
        <a:defRPr sz="3200" b="1">
          <a:solidFill>
            <a:schemeClr val="tx2"/>
          </a:solidFill>
          <a:latin typeface="Arial" charset="0"/>
        </a:defRPr>
      </a:lvl8pPr>
      <a:lvl9pPr marL="1828800" algn="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098" name="Object 87"/>
          <p:cNvGraphicFramePr>
            <a:graphicFrameLocks noChangeAspect="1"/>
          </p:cNvGraphicFramePr>
          <p:nvPr/>
        </p:nvGraphicFramePr>
        <p:xfrm>
          <a:off x="0" y="0"/>
          <a:ext cx="9144000" cy="1600200"/>
        </p:xfrm>
        <a:graphic>
          <a:graphicData uri="http://schemas.openxmlformats.org/presentationml/2006/ole">
            <mc:AlternateContent xmlns:mc="http://schemas.openxmlformats.org/markup-compatibility/2006">
              <mc:Choice xmlns:v="urn:schemas-microsoft-com:vml" Requires="v">
                <p:oleObj spid="_x0000_s4194" name="Image" r:id="rId14" imgW="13003175" imgH="2577778" progId="">
                  <p:embed/>
                </p:oleObj>
              </mc:Choice>
              <mc:Fallback>
                <p:oleObj name="Image" r:id="rId14" imgW="13003175" imgH="2577778" progId="">
                  <p:embed/>
                  <p:pic>
                    <p:nvPicPr>
                      <p:cNvPr id="0" name="Object 8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1600200"/>
                      </a:xfrm>
                      <a:prstGeom prst="rect">
                        <a:avLst/>
                      </a:prstGeom>
                      <a:noFill/>
                      <a:ln>
                        <a:noFill/>
                      </a:ln>
                      <a:effectLst/>
                      <a:extLst>
                        <a:ext uri="{909E8E84-426E-40DD-AFC4-6F175D3DCCD1}">
                          <a14:hiddenFill xmlns:a14="http://schemas.microsoft.com/office/drawing/2010/main">
                            <a:solidFill>
                              <a:srgbClr val="22945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4099" name="Rectangle 3"/>
          <p:cNvSpPr>
            <a:spLocks noGrp="1" noChangeArrowheads="1"/>
          </p:cNvSpPr>
          <p:nvPr>
            <p:ph type="body" idx="1"/>
          </p:nvPr>
        </p:nvSpPr>
        <p:spPr bwMode="gray">
          <a:xfrm>
            <a:off x="533400" y="1611313"/>
            <a:ext cx="8191500"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gray">
          <a:xfrm>
            <a:off x="7315200" y="6461125"/>
            <a:ext cx="1752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4191000" y="6477000"/>
            <a:ext cx="8382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000">
                <a:solidFill>
                  <a:schemeClr val="tx2"/>
                </a:solidFill>
                <a:latin typeface="Arial" charset="0"/>
                <a:ea typeface="宋体" charset="-122"/>
              </a:defRPr>
            </a:lvl1pPr>
          </a:lstStyle>
          <a:p>
            <a:pPr>
              <a:defRPr/>
            </a:pPr>
            <a:fld id="{A323A7B4-1DE3-4E0B-A70E-A8DCD08A0220}" type="slidenum">
              <a:rPr lang="zh-CN" altLang="en-US"/>
              <a:pPr>
                <a:defRPr/>
              </a:pPr>
              <a:t>‹#›</a:t>
            </a:fld>
            <a:endParaRPr lang="en-US" altLang="zh-CN"/>
          </a:p>
        </p:txBody>
      </p:sp>
      <p:sp>
        <p:nvSpPr>
          <p:cNvPr id="4102" name="Rectangle 2"/>
          <p:cNvSpPr>
            <a:spLocks noGrp="1" noChangeArrowheads="1"/>
          </p:cNvSpPr>
          <p:nvPr>
            <p:ph type="title"/>
          </p:nvPr>
        </p:nvSpPr>
        <p:spPr bwMode="gray">
          <a:xfrm>
            <a:off x="533400" y="609600"/>
            <a:ext cx="6400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2" name="Rectangle 4"/>
          <p:cNvSpPr>
            <a:spLocks noGrp="1" noChangeArrowheads="1"/>
          </p:cNvSpPr>
          <p:nvPr>
            <p:ph type="dt" sz="half" idx="2"/>
          </p:nvPr>
        </p:nvSpPr>
        <p:spPr bwMode="gray">
          <a:xfrm>
            <a:off x="293688" y="6477000"/>
            <a:ext cx="19050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pic>
        <p:nvPicPr>
          <p:cNvPr id="4104" name="Picture 84" descr="p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190500"/>
            <a:ext cx="14509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Lst>
  <p:timing>
    <p:tnLst>
      <p:par>
        <p:cTn id="1" dur="indefinite" restart="never" nodeType="tmRoot"/>
      </p:par>
    </p:tnLst>
  </p:timing>
  <p:txStyles>
    <p:titleStyle>
      <a:lvl1pPr algn="r" rtl="0" eaLnBrk="0" fontAlgn="base" hangingPunct="0">
        <a:spcBef>
          <a:spcPct val="0"/>
        </a:spcBef>
        <a:spcAft>
          <a:spcPct val="0"/>
        </a:spcAft>
        <a:defRPr sz="3200" b="1">
          <a:solidFill>
            <a:schemeClr val="tx2"/>
          </a:solidFill>
          <a:latin typeface="+mj-lt"/>
          <a:ea typeface="+mj-ea"/>
          <a:cs typeface="+mj-cs"/>
        </a:defRPr>
      </a:lvl1pPr>
      <a:lvl2pPr algn="r" rtl="0" eaLnBrk="0" fontAlgn="base" hangingPunct="0">
        <a:spcBef>
          <a:spcPct val="0"/>
        </a:spcBef>
        <a:spcAft>
          <a:spcPct val="0"/>
        </a:spcAft>
        <a:defRPr sz="3200" b="1">
          <a:solidFill>
            <a:schemeClr val="tx2"/>
          </a:solidFill>
          <a:latin typeface="Arial" charset="0"/>
        </a:defRPr>
      </a:lvl2pPr>
      <a:lvl3pPr algn="r" rtl="0" eaLnBrk="0" fontAlgn="base" hangingPunct="0">
        <a:spcBef>
          <a:spcPct val="0"/>
        </a:spcBef>
        <a:spcAft>
          <a:spcPct val="0"/>
        </a:spcAft>
        <a:defRPr sz="3200" b="1">
          <a:solidFill>
            <a:schemeClr val="tx2"/>
          </a:solidFill>
          <a:latin typeface="Arial" charset="0"/>
        </a:defRPr>
      </a:lvl3pPr>
      <a:lvl4pPr algn="r" rtl="0" eaLnBrk="0" fontAlgn="base" hangingPunct="0">
        <a:spcBef>
          <a:spcPct val="0"/>
        </a:spcBef>
        <a:spcAft>
          <a:spcPct val="0"/>
        </a:spcAft>
        <a:defRPr sz="3200" b="1">
          <a:solidFill>
            <a:schemeClr val="tx2"/>
          </a:solidFill>
          <a:latin typeface="Arial" charset="0"/>
        </a:defRPr>
      </a:lvl4pPr>
      <a:lvl5pPr algn="r" rtl="0" eaLnBrk="0" fontAlgn="base" hangingPunct="0">
        <a:spcBef>
          <a:spcPct val="0"/>
        </a:spcBef>
        <a:spcAft>
          <a:spcPct val="0"/>
        </a:spcAft>
        <a:defRPr sz="3200" b="1">
          <a:solidFill>
            <a:schemeClr val="tx2"/>
          </a:solidFill>
          <a:latin typeface="Arial" charset="0"/>
        </a:defRPr>
      </a:lvl5pPr>
      <a:lvl6pPr marL="457200" algn="r" rtl="0" eaLnBrk="0" fontAlgn="base" hangingPunct="0">
        <a:spcBef>
          <a:spcPct val="0"/>
        </a:spcBef>
        <a:spcAft>
          <a:spcPct val="0"/>
        </a:spcAft>
        <a:defRPr sz="3200" b="1">
          <a:solidFill>
            <a:schemeClr val="tx2"/>
          </a:solidFill>
          <a:latin typeface="Arial" charset="0"/>
        </a:defRPr>
      </a:lvl6pPr>
      <a:lvl7pPr marL="914400" algn="r" rtl="0" eaLnBrk="0" fontAlgn="base" hangingPunct="0">
        <a:spcBef>
          <a:spcPct val="0"/>
        </a:spcBef>
        <a:spcAft>
          <a:spcPct val="0"/>
        </a:spcAft>
        <a:defRPr sz="3200" b="1">
          <a:solidFill>
            <a:schemeClr val="tx2"/>
          </a:solidFill>
          <a:latin typeface="Arial" charset="0"/>
        </a:defRPr>
      </a:lvl7pPr>
      <a:lvl8pPr marL="1371600" algn="r" rtl="0" eaLnBrk="0" fontAlgn="base" hangingPunct="0">
        <a:spcBef>
          <a:spcPct val="0"/>
        </a:spcBef>
        <a:spcAft>
          <a:spcPct val="0"/>
        </a:spcAft>
        <a:defRPr sz="3200" b="1">
          <a:solidFill>
            <a:schemeClr val="tx2"/>
          </a:solidFill>
          <a:latin typeface="Arial" charset="0"/>
        </a:defRPr>
      </a:lvl8pPr>
      <a:lvl9pPr marL="1828800" algn="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15" name="Rectangle 3"/>
          <p:cNvSpPr>
            <a:spLocks noGrp="1" noChangeArrowheads="1"/>
          </p:cNvSpPr>
          <p:nvPr>
            <p:ph type="title"/>
          </p:nvPr>
        </p:nvSpPr>
        <p:spPr bwMode="auto">
          <a:xfrm>
            <a:off x="457200" y="122238"/>
            <a:ext cx="7543800" cy="1295400"/>
          </a:xfrm>
          <a:prstGeom prst="rect">
            <a:avLst/>
          </a:prstGeom>
          <a:noFill/>
          <a:ln>
            <a:noFill/>
          </a:ln>
          <a:effectLs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41316" name="Rectangle 4"/>
          <p:cNvSpPr>
            <a:spLocks noGrp="1" noChangeArrowheads="1"/>
          </p:cNvSpPr>
          <p:nvPr>
            <p:ph type="body" idx="1"/>
          </p:nvPr>
        </p:nvSpPr>
        <p:spPr bwMode="auto">
          <a:xfrm>
            <a:off x="457200" y="1719263"/>
            <a:ext cx="8229600" cy="4411662"/>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1317" name="Rectangle 5"/>
          <p:cNvSpPr>
            <a:spLocks noGrp="1" noChangeArrowheads="1"/>
          </p:cNvSpPr>
          <p:nvPr>
            <p:ph type="dt" sz="half" idx="2"/>
          </p:nvPr>
        </p:nvSpPr>
        <p:spPr bwMode="auto">
          <a:xfrm>
            <a:off x="457200" y="6248400"/>
            <a:ext cx="2133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b="1">
                <a:solidFill>
                  <a:srgbClr val="FF0000"/>
                </a:solidFill>
              </a:defRPr>
            </a:lvl1pPr>
          </a:lstStyle>
          <a:p>
            <a:pPr>
              <a:defRPr/>
            </a:pPr>
            <a:fld id="{99E503C5-7582-4EBB-AAB7-9B311685A148}" type="datetime1">
              <a:rPr lang="zh-CN" altLang="en-US"/>
              <a:pPr>
                <a:defRPr/>
              </a:pPr>
              <a:t>2025-4-8</a:t>
            </a:fld>
            <a:endParaRPr lang="en-US" altLang="zh-CN"/>
          </a:p>
        </p:txBody>
      </p:sp>
      <p:sp>
        <p:nvSpPr>
          <p:cNvPr id="141318" name="Rectangle 6"/>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200" b="1">
                <a:solidFill>
                  <a:srgbClr val="FF0000"/>
                </a:solidFill>
              </a:defRPr>
            </a:lvl1pPr>
          </a:lstStyle>
          <a:p>
            <a:pPr>
              <a:defRPr/>
            </a:pPr>
            <a:r>
              <a:rPr lang="en-US" altLang="zh-CN"/>
              <a:t>6-</a:t>
            </a:r>
            <a:r>
              <a:rPr lang="zh-CN" altLang="en-US"/>
              <a:t>如何管理项目进度</a:t>
            </a:r>
            <a:endParaRPr lang="en-US" altLang="zh-CN"/>
          </a:p>
        </p:txBody>
      </p:sp>
      <p:sp>
        <p:nvSpPr>
          <p:cNvPr id="141319" name="Rectangle 7"/>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b="1">
                <a:solidFill>
                  <a:srgbClr val="FF0000"/>
                </a:solidFill>
              </a:defRPr>
            </a:lvl1pPr>
          </a:lstStyle>
          <a:p>
            <a:pPr>
              <a:defRPr/>
            </a:pPr>
            <a:fld id="{018CDB86-C1AC-418B-A14C-45C7A8B4153D}" type="slidenum">
              <a:rPr lang="en-US" altLang="zh-CN"/>
              <a:pPr>
                <a:defRPr/>
              </a:pPr>
              <a:t>‹#›</a:t>
            </a:fld>
            <a:endParaRPr lang="en-US" altLang="zh-CN"/>
          </a:p>
        </p:txBody>
      </p:sp>
      <p:grpSp>
        <p:nvGrpSpPr>
          <p:cNvPr id="5128"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4" name="Oval 10"/>
            <p:cNvSpPr>
              <a:spLocks noChangeArrowheads="1"/>
            </p:cNvSpPr>
            <p:nvPr/>
          </p:nvSpPr>
          <p:spPr bwMode="auto">
            <a:xfrm>
              <a:off x="5248" y="960"/>
              <a:ext cx="79"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5" name="Oval 11"/>
            <p:cNvSpPr>
              <a:spLocks noChangeArrowheads="1"/>
            </p:cNvSpPr>
            <p:nvPr/>
          </p:nvSpPr>
          <p:spPr bwMode="auto">
            <a:xfrm>
              <a:off x="5360" y="960"/>
              <a:ext cx="76"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6" name="Oval 12"/>
            <p:cNvSpPr>
              <a:spLocks noChangeArrowheads="1"/>
            </p:cNvSpPr>
            <p:nvPr/>
          </p:nvSpPr>
          <p:spPr bwMode="auto">
            <a:xfrm>
              <a:off x="5136" y="1072"/>
              <a:ext cx="80"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7" name="Oval 13"/>
            <p:cNvSpPr>
              <a:spLocks noChangeArrowheads="1"/>
            </p:cNvSpPr>
            <p:nvPr/>
          </p:nvSpPr>
          <p:spPr bwMode="auto">
            <a:xfrm>
              <a:off x="5248" y="1072"/>
              <a:ext cx="79"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8" name="Oval 14"/>
            <p:cNvSpPr>
              <a:spLocks noChangeArrowheads="1"/>
            </p:cNvSpPr>
            <p:nvPr/>
          </p:nvSpPr>
          <p:spPr bwMode="auto">
            <a:xfrm>
              <a:off x="5360" y="1072"/>
              <a:ext cx="76"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9" name="Oval 15"/>
            <p:cNvSpPr>
              <a:spLocks noChangeArrowheads="1"/>
            </p:cNvSpPr>
            <p:nvPr/>
          </p:nvSpPr>
          <p:spPr bwMode="auto">
            <a:xfrm>
              <a:off x="5472" y="1072"/>
              <a:ext cx="73" cy="77"/>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0" name="Oval 16"/>
            <p:cNvSpPr>
              <a:spLocks noChangeArrowheads="1"/>
            </p:cNvSpPr>
            <p:nvPr/>
          </p:nvSpPr>
          <p:spPr bwMode="auto">
            <a:xfrm>
              <a:off x="5136" y="1184"/>
              <a:ext cx="80" cy="73"/>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1" name="Oval 17"/>
            <p:cNvSpPr>
              <a:spLocks noChangeArrowheads="1"/>
            </p:cNvSpPr>
            <p:nvPr/>
          </p:nvSpPr>
          <p:spPr bwMode="auto">
            <a:xfrm>
              <a:off x="5248" y="1184"/>
              <a:ext cx="79" cy="73"/>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2" name="Oval 18"/>
            <p:cNvSpPr>
              <a:spLocks noChangeArrowheads="1"/>
            </p:cNvSpPr>
            <p:nvPr/>
          </p:nvSpPr>
          <p:spPr bwMode="auto">
            <a:xfrm>
              <a:off x="5360" y="1184"/>
              <a:ext cx="76" cy="73"/>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3" name="Oval 19"/>
            <p:cNvSpPr>
              <a:spLocks noChangeArrowheads="1"/>
            </p:cNvSpPr>
            <p:nvPr/>
          </p:nvSpPr>
          <p:spPr bwMode="auto">
            <a:xfrm>
              <a:off x="5472" y="1184"/>
              <a:ext cx="73" cy="73"/>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4" name="Oval 20"/>
            <p:cNvSpPr>
              <a:spLocks noChangeArrowheads="1"/>
            </p:cNvSpPr>
            <p:nvPr/>
          </p:nvSpPr>
          <p:spPr bwMode="auto">
            <a:xfrm>
              <a:off x="5584" y="1184"/>
              <a:ext cx="80" cy="73"/>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5" name="Oval 21"/>
            <p:cNvSpPr>
              <a:spLocks noChangeArrowheads="1"/>
            </p:cNvSpPr>
            <p:nvPr/>
          </p:nvSpPr>
          <p:spPr bwMode="auto">
            <a:xfrm>
              <a:off x="5136" y="1296"/>
              <a:ext cx="80"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6" name="Oval 22"/>
            <p:cNvSpPr>
              <a:spLocks noChangeArrowheads="1"/>
            </p:cNvSpPr>
            <p:nvPr/>
          </p:nvSpPr>
          <p:spPr bwMode="auto">
            <a:xfrm>
              <a:off x="5248" y="1296"/>
              <a:ext cx="79"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7" name="Oval 23"/>
            <p:cNvSpPr>
              <a:spLocks noChangeArrowheads="1"/>
            </p:cNvSpPr>
            <p:nvPr/>
          </p:nvSpPr>
          <p:spPr bwMode="auto">
            <a:xfrm>
              <a:off x="5360" y="1296"/>
              <a:ext cx="76"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8" name="Oval 24"/>
            <p:cNvSpPr>
              <a:spLocks noChangeArrowheads="1"/>
            </p:cNvSpPr>
            <p:nvPr/>
          </p:nvSpPr>
          <p:spPr bwMode="auto">
            <a:xfrm>
              <a:off x="5472" y="1296"/>
              <a:ext cx="73"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9" name="Oval 25"/>
            <p:cNvSpPr>
              <a:spLocks noChangeArrowheads="1"/>
            </p:cNvSpPr>
            <p:nvPr/>
          </p:nvSpPr>
          <p:spPr bwMode="auto">
            <a:xfrm>
              <a:off x="5136" y="1408"/>
              <a:ext cx="80"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0" name="Oval 26"/>
            <p:cNvSpPr>
              <a:spLocks noChangeArrowheads="1"/>
            </p:cNvSpPr>
            <p:nvPr/>
          </p:nvSpPr>
          <p:spPr bwMode="auto">
            <a:xfrm>
              <a:off x="5248" y="1408"/>
              <a:ext cx="79"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1" name="Oval 27"/>
            <p:cNvSpPr>
              <a:spLocks noChangeArrowheads="1"/>
            </p:cNvSpPr>
            <p:nvPr/>
          </p:nvSpPr>
          <p:spPr bwMode="auto">
            <a:xfrm>
              <a:off x="5360" y="1408"/>
              <a:ext cx="76"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2" name="Oval 28"/>
            <p:cNvSpPr>
              <a:spLocks noChangeArrowheads="1"/>
            </p:cNvSpPr>
            <p:nvPr/>
          </p:nvSpPr>
          <p:spPr bwMode="auto">
            <a:xfrm>
              <a:off x="5472" y="1408"/>
              <a:ext cx="73"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3" name="Oval 29"/>
            <p:cNvSpPr>
              <a:spLocks noChangeArrowheads="1"/>
            </p:cNvSpPr>
            <p:nvPr/>
          </p:nvSpPr>
          <p:spPr bwMode="auto">
            <a:xfrm>
              <a:off x="5584" y="1408"/>
              <a:ext cx="80"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4" name="Oval 30"/>
            <p:cNvSpPr>
              <a:spLocks noChangeArrowheads="1"/>
            </p:cNvSpPr>
            <p:nvPr/>
          </p:nvSpPr>
          <p:spPr bwMode="auto">
            <a:xfrm>
              <a:off x="5136" y="1520"/>
              <a:ext cx="80" cy="79"/>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5" name="Oval 31"/>
            <p:cNvSpPr>
              <a:spLocks noChangeArrowheads="1"/>
            </p:cNvSpPr>
            <p:nvPr/>
          </p:nvSpPr>
          <p:spPr bwMode="auto">
            <a:xfrm>
              <a:off x="5248" y="1520"/>
              <a:ext cx="79" cy="79"/>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6" name="Oval 32"/>
            <p:cNvSpPr>
              <a:spLocks noChangeArrowheads="1"/>
            </p:cNvSpPr>
            <p:nvPr/>
          </p:nvSpPr>
          <p:spPr bwMode="auto">
            <a:xfrm>
              <a:off x="5360" y="1520"/>
              <a:ext cx="76" cy="79"/>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7" name="Oval 33"/>
            <p:cNvSpPr>
              <a:spLocks noChangeArrowheads="1"/>
            </p:cNvSpPr>
            <p:nvPr/>
          </p:nvSpPr>
          <p:spPr bwMode="auto">
            <a:xfrm>
              <a:off x="5472" y="1520"/>
              <a:ext cx="73" cy="79"/>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8" name="Oval 34"/>
            <p:cNvSpPr>
              <a:spLocks noChangeArrowheads="1"/>
            </p:cNvSpPr>
            <p:nvPr/>
          </p:nvSpPr>
          <p:spPr bwMode="auto">
            <a:xfrm>
              <a:off x="5136" y="1632"/>
              <a:ext cx="80" cy="75"/>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9" name="Oval 35"/>
            <p:cNvSpPr>
              <a:spLocks noChangeArrowheads="1"/>
            </p:cNvSpPr>
            <p:nvPr/>
          </p:nvSpPr>
          <p:spPr bwMode="auto">
            <a:xfrm>
              <a:off x="5248" y="1632"/>
              <a:ext cx="79" cy="75"/>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0" name="Oval 36"/>
            <p:cNvSpPr>
              <a:spLocks noChangeArrowheads="1"/>
            </p:cNvSpPr>
            <p:nvPr/>
          </p:nvSpPr>
          <p:spPr bwMode="auto">
            <a:xfrm>
              <a:off x="5360" y="1632"/>
              <a:ext cx="76" cy="75"/>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1" name="Oval 37"/>
            <p:cNvSpPr>
              <a:spLocks noChangeArrowheads="1"/>
            </p:cNvSpPr>
            <p:nvPr/>
          </p:nvSpPr>
          <p:spPr bwMode="auto">
            <a:xfrm>
              <a:off x="5472" y="1632"/>
              <a:ext cx="73" cy="75"/>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2" name="Oval 38"/>
            <p:cNvSpPr>
              <a:spLocks noChangeArrowheads="1"/>
            </p:cNvSpPr>
            <p:nvPr/>
          </p:nvSpPr>
          <p:spPr bwMode="auto">
            <a:xfrm>
              <a:off x="5248" y="1744"/>
              <a:ext cx="79"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3" name="Oval 39"/>
            <p:cNvSpPr>
              <a:spLocks noChangeArrowheads="1"/>
            </p:cNvSpPr>
            <p:nvPr/>
          </p:nvSpPr>
          <p:spPr bwMode="auto">
            <a:xfrm>
              <a:off x="5472" y="1744"/>
              <a:ext cx="73"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Lst>
  <p:timing>
    <p:tnLst>
      <p:par>
        <p:cTn id="1" dur="indefinite" restart="never" nodeType="tmRoot"/>
      </p:par>
    </p:tnLst>
  </p:timing>
  <p:hf hdr="0"/>
  <p:txStyles>
    <p:titleStyle>
      <a:lvl1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lnSpc>
          <a:spcPct val="120000"/>
        </a:lnSpc>
        <a:spcBef>
          <a:spcPct val="20000"/>
        </a:spcBef>
        <a:spcAft>
          <a:spcPct val="0"/>
        </a:spcAft>
        <a:buClr>
          <a:schemeClr val="tx2"/>
        </a:buClr>
        <a:buSzPct val="70000"/>
        <a:buFont typeface="Wingdings" pitchFamily="2" charset="2"/>
        <a:buChar char="l"/>
        <a:defRPr sz="2800" b="1">
          <a:solidFill>
            <a:schemeClr val="tx1"/>
          </a:solidFill>
          <a:effectLst>
            <a:outerShdw blurRad="38100" dist="38100" dir="2700000" algn="tl">
              <a:srgbClr val="C0C0C0"/>
            </a:outerShdw>
          </a:effectLst>
          <a:latin typeface="+mn-lt"/>
          <a:ea typeface="+mn-ea"/>
          <a:cs typeface="+mn-cs"/>
        </a:defRPr>
      </a:lvl1pPr>
      <a:lvl2pPr marL="692150" indent="-347663" algn="l" rtl="0" eaLnBrk="0" fontAlgn="base" hangingPunct="0">
        <a:lnSpc>
          <a:spcPct val="120000"/>
        </a:lnSpc>
        <a:spcBef>
          <a:spcPct val="20000"/>
        </a:spcBef>
        <a:spcAft>
          <a:spcPct val="0"/>
        </a:spcAft>
        <a:buClr>
          <a:schemeClr val="accent2"/>
        </a:buClr>
        <a:buSzPct val="70000"/>
        <a:buFont typeface="Wingdings" pitchFamily="2" charset="2"/>
        <a:buChar char="l"/>
        <a:defRPr sz="2400" b="1">
          <a:solidFill>
            <a:schemeClr val="tx1"/>
          </a:solidFill>
          <a:latin typeface="+mn-lt"/>
          <a:ea typeface="+mn-ea"/>
        </a:defRPr>
      </a:lvl2pPr>
      <a:lvl3pPr marL="987425" indent="-293688" algn="l" rtl="0" eaLnBrk="0" fontAlgn="base" hangingPunct="0">
        <a:lnSpc>
          <a:spcPct val="120000"/>
        </a:lnSpc>
        <a:spcBef>
          <a:spcPct val="20000"/>
        </a:spcBef>
        <a:spcAft>
          <a:spcPct val="0"/>
        </a:spcAft>
        <a:buClr>
          <a:schemeClr val="accent1"/>
        </a:buClr>
        <a:buSzPct val="70000"/>
        <a:buFont typeface="Wingdings" pitchFamily="2" charset="2"/>
        <a:buChar char="l"/>
        <a:defRPr sz="2200" b="1">
          <a:solidFill>
            <a:schemeClr val="tx1"/>
          </a:solidFill>
          <a:latin typeface="+mn-lt"/>
          <a:ea typeface="+mn-ea"/>
        </a:defRPr>
      </a:lvl3pPr>
      <a:lvl4pPr marL="1281113" indent="-292100" algn="l" rtl="0" eaLnBrk="0" fontAlgn="base" hangingPunct="0">
        <a:lnSpc>
          <a:spcPct val="120000"/>
        </a:lnSpc>
        <a:spcBef>
          <a:spcPct val="20000"/>
        </a:spcBef>
        <a:spcAft>
          <a:spcPct val="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20000"/>
        </a:spcBef>
        <a:spcAft>
          <a:spcPct val="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6pPr>
      <a:lvl7pPr marL="25130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7pPr>
      <a:lvl8pPr marL="29702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8pPr>
      <a:lvl9pPr marL="34274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15" name="Rectangle 3"/>
          <p:cNvSpPr>
            <a:spLocks noGrp="1" noChangeArrowheads="1"/>
          </p:cNvSpPr>
          <p:nvPr>
            <p:ph type="title"/>
          </p:nvPr>
        </p:nvSpPr>
        <p:spPr bwMode="auto">
          <a:xfrm>
            <a:off x="457200" y="122238"/>
            <a:ext cx="7543800" cy="1295400"/>
          </a:xfrm>
          <a:prstGeom prst="rect">
            <a:avLst/>
          </a:prstGeom>
          <a:noFill/>
          <a:ln>
            <a:noFill/>
          </a:ln>
          <a:effectLs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41316" name="Rectangle 4"/>
          <p:cNvSpPr>
            <a:spLocks noGrp="1" noChangeArrowheads="1"/>
          </p:cNvSpPr>
          <p:nvPr>
            <p:ph type="body" idx="1"/>
          </p:nvPr>
        </p:nvSpPr>
        <p:spPr bwMode="auto">
          <a:xfrm>
            <a:off x="457200" y="1719263"/>
            <a:ext cx="8229600" cy="4411662"/>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1317" name="Rectangle 5"/>
          <p:cNvSpPr>
            <a:spLocks noGrp="1" noChangeArrowheads="1"/>
          </p:cNvSpPr>
          <p:nvPr>
            <p:ph type="dt" sz="half" idx="2"/>
          </p:nvPr>
        </p:nvSpPr>
        <p:spPr bwMode="auto">
          <a:xfrm>
            <a:off x="457200" y="6248400"/>
            <a:ext cx="2133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b="1">
                <a:solidFill>
                  <a:srgbClr val="FF0000"/>
                </a:solidFill>
              </a:defRPr>
            </a:lvl1pPr>
          </a:lstStyle>
          <a:p>
            <a:pPr>
              <a:defRPr/>
            </a:pPr>
            <a:fld id="{6197A845-0030-416C-A0CE-45BC2D6288BF}" type="datetime1">
              <a:rPr lang="zh-CN" altLang="en-US"/>
              <a:pPr>
                <a:defRPr/>
              </a:pPr>
              <a:t>2025-4-8</a:t>
            </a:fld>
            <a:endParaRPr lang="en-US" altLang="zh-CN"/>
          </a:p>
        </p:txBody>
      </p:sp>
      <p:sp>
        <p:nvSpPr>
          <p:cNvPr id="141318" name="Rectangle 6"/>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200" b="1">
                <a:solidFill>
                  <a:srgbClr val="FF0000"/>
                </a:solidFill>
              </a:defRPr>
            </a:lvl1pPr>
          </a:lstStyle>
          <a:p>
            <a:pPr>
              <a:defRPr/>
            </a:pPr>
            <a:r>
              <a:rPr lang="en-US" altLang="zh-CN"/>
              <a:t>6-</a:t>
            </a:r>
            <a:r>
              <a:rPr lang="zh-CN" altLang="en-US"/>
              <a:t>如何管理项目进度</a:t>
            </a:r>
            <a:endParaRPr lang="en-US" altLang="zh-CN"/>
          </a:p>
        </p:txBody>
      </p:sp>
      <p:sp>
        <p:nvSpPr>
          <p:cNvPr id="141319" name="Rectangle 7"/>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b="1">
                <a:solidFill>
                  <a:srgbClr val="FF0000"/>
                </a:solidFill>
              </a:defRPr>
            </a:lvl1pPr>
          </a:lstStyle>
          <a:p>
            <a:pPr>
              <a:defRPr/>
            </a:pPr>
            <a:fld id="{55F4FBFB-E5E5-4358-827A-D2B701F16848}" type="slidenum">
              <a:rPr lang="en-US" altLang="zh-CN"/>
              <a:pPr>
                <a:defRPr/>
              </a:pPr>
              <a:t>‹#›</a:t>
            </a:fld>
            <a:endParaRPr lang="en-US" altLang="zh-CN"/>
          </a:p>
        </p:txBody>
      </p:sp>
      <p:grpSp>
        <p:nvGrpSpPr>
          <p:cNvPr id="615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4" name="Oval 10"/>
            <p:cNvSpPr>
              <a:spLocks noChangeArrowheads="1"/>
            </p:cNvSpPr>
            <p:nvPr/>
          </p:nvSpPr>
          <p:spPr bwMode="auto">
            <a:xfrm>
              <a:off x="5248" y="960"/>
              <a:ext cx="79"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5" name="Oval 11"/>
            <p:cNvSpPr>
              <a:spLocks noChangeArrowheads="1"/>
            </p:cNvSpPr>
            <p:nvPr/>
          </p:nvSpPr>
          <p:spPr bwMode="auto">
            <a:xfrm>
              <a:off x="5360" y="960"/>
              <a:ext cx="76"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6" name="Oval 12"/>
            <p:cNvSpPr>
              <a:spLocks noChangeArrowheads="1"/>
            </p:cNvSpPr>
            <p:nvPr/>
          </p:nvSpPr>
          <p:spPr bwMode="auto">
            <a:xfrm>
              <a:off x="5136" y="1072"/>
              <a:ext cx="80"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7" name="Oval 13"/>
            <p:cNvSpPr>
              <a:spLocks noChangeArrowheads="1"/>
            </p:cNvSpPr>
            <p:nvPr/>
          </p:nvSpPr>
          <p:spPr bwMode="auto">
            <a:xfrm>
              <a:off x="5248" y="1072"/>
              <a:ext cx="79"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8" name="Oval 14"/>
            <p:cNvSpPr>
              <a:spLocks noChangeArrowheads="1"/>
            </p:cNvSpPr>
            <p:nvPr/>
          </p:nvSpPr>
          <p:spPr bwMode="auto">
            <a:xfrm>
              <a:off x="5360" y="1072"/>
              <a:ext cx="76" cy="77"/>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39" name="Oval 15"/>
            <p:cNvSpPr>
              <a:spLocks noChangeArrowheads="1"/>
            </p:cNvSpPr>
            <p:nvPr/>
          </p:nvSpPr>
          <p:spPr bwMode="auto">
            <a:xfrm>
              <a:off x="5472" y="1072"/>
              <a:ext cx="73" cy="77"/>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0" name="Oval 16"/>
            <p:cNvSpPr>
              <a:spLocks noChangeArrowheads="1"/>
            </p:cNvSpPr>
            <p:nvPr/>
          </p:nvSpPr>
          <p:spPr bwMode="auto">
            <a:xfrm>
              <a:off x="5136" y="1184"/>
              <a:ext cx="80" cy="73"/>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1" name="Oval 17"/>
            <p:cNvSpPr>
              <a:spLocks noChangeArrowheads="1"/>
            </p:cNvSpPr>
            <p:nvPr/>
          </p:nvSpPr>
          <p:spPr bwMode="auto">
            <a:xfrm>
              <a:off x="5248" y="1184"/>
              <a:ext cx="79" cy="73"/>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2" name="Oval 18"/>
            <p:cNvSpPr>
              <a:spLocks noChangeArrowheads="1"/>
            </p:cNvSpPr>
            <p:nvPr/>
          </p:nvSpPr>
          <p:spPr bwMode="auto">
            <a:xfrm>
              <a:off x="5360" y="1184"/>
              <a:ext cx="76" cy="73"/>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3" name="Oval 19"/>
            <p:cNvSpPr>
              <a:spLocks noChangeArrowheads="1"/>
            </p:cNvSpPr>
            <p:nvPr/>
          </p:nvSpPr>
          <p:spPr bwMode="auto">
            <a:xfrm>
              <a:off x="5472" y="1184"/>
              <a:ext cx="73" cy="73"/>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4" name="Oval 20"/>
            <p:cNvSpPr>
              <a:spLocks noChangeArrowheads="1"/>
            </p:cNvSpPr>
            <p:nvPr/>
          </p:nvSpPr>
          <p:spPr bwMode="auto">
            <a:xfrm>
              <a:off x="5584" y="1184"/>
              <a:ext cx="80" cy="73"/>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5" name="Oval 21"/>
            <p:cNvSpPr>
              <a:spLocks noChangeArrowheads="1"/>
            </p:cNvSpPr>
            <p:nvPr/>
          </p:nvSpPr>
          <p:spPr bwMode="auto">
            <a:xfrm>
              <a:off x="5136" y="1296"/>
              <a:ext cx="80" cy="80"/>
            </a:xfrm>
            <a:prstGeom prst="ellipse">
              <a:avLst/>
            </a:prstGeom>
            <a:solidFill>
              <a:schemeClr val="tx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6" name="Oval 22"/>
            <p:cNvSpPr>
              <a:spLocks noChangeArrowheads="1"/>
            </p:cNvSpPr>
            <p:nvPr/>
          </p:nvSpPr>
          <p:spPr bwMode="auto">
            <a:xfrm>
              <a:off x="5248" y="1296"/>
              <a:ext cx="79"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7" name="Oval 23"/>
            <p:cNvSpPr>
              <a:spLocks noChangeArrowheads="1"/>
            </p:cNvSpPr>
            <p:nvPr/>
          </p:nvSpPr>
          <p:spPr bwMode="auto">
            <a:xfrm>
              <a:off x="5360" y="1296"/>
              <a:ext cx="76"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8" name="Oval 24"/>
            <p:cNvSpPr>
              <a:spLocks noChangeArrowheads="1"/>
            </p:cNvSpPr>
            <p:nvPr/>
          </p:nvSpPr>
          <p:spPr bwMode="auto">
            <a:xfrm>
              <a:off x="5472" y="1296"/>
              <a:ext cx="73"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49" name="Oval 25"/>
            <p:cNvSpPr>
              <a:spLocks noChangeArrowheads="1"/>
            </p:cNvSpPr>
            <p:nvPr/>
          </p:nvSpPr>
          <p:spPr bwMode="auto">
            <a:xfrm>
              <a:off x="5136" y="1408"/>
              <a:ext cx="80"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0" name="Oval 26"/>
            <p:cNvSpPr>
              <a:spLocks noChangeArrowheads="1"/>
            </p:cNvSpPr>
            <p:nvPr/>
          </p:nvSpPr>
          <p:spPr bwMode="auto">
            <a:xfrm>
              <a:off x="5248" y="1408"/>
              <a:ext cx="79" cy="80"/>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1" name="Oval 27"/>
            <p:cNvSpPr>
              <a:spLocks noChangeArrowheads="1"/>
            </p:cNvSpPr>
            <p:nvPr/>
          </p:nvSpPr>
          <p:spPr bwMode="auto">
            <a:xfrm>
              <a:off x="5360" y="1408"/>
              <a:ext cx="76"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2" name="Oval 28"/>
            <p:cNvSpPr>
              <a:spLocks noChangeArrowheads="1"/>
            </p:cNvSpPr>
            <p:nvPr/>
          </p:nvSpPr>
          <p:spPr bwMode="auto">
            <a:xfrm>
              <a:off x="5472" y="1408"/>
              <a:ext cx="73" cy="80"/>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3" name="Oval 29"/>
            <p:cNvSpPr>
              <a:spLocks noChangeArrowheads="1"/>
            </p:cNvSpPr>
            <p:nvPr/>
          </p:nvSpPr>
          <p:spPr bwMode="auto">
            <a:xfrm>
              <a:off x="5584" y="1408"/>
              <a:ext cx="80"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4" name="Oval 30"/>
            <p:cNvSpPr>
              <a:spLocks noChangeArrowheads="1"/>
            </p:cNvSpPr>
            <p:nvPr/>
          </p:nvSpPr>
          <p:spPr bwMode="auto">
            <a:xfrm>
              <a:off x="5136" y="1520"/>
              <a:ext cx="80" cy="79"/>
            </a:xfrm>
            <a:prstGeom prst="ellipse">
              <a:avLst/>
            </a:prstGeom>
            <a:solidFill>
              <a:schemeClr val="accent2"/>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5" name="Oval 31"/>
            <p:cNvSpPr>
              <a:spLocks noChangeArrowheads="1"/>
            </p:cNvSpPr>
            <p:nvPr/>
          </p:nvSpPr>
          <p:spPr bwMode="auto">
            <a:xfrm>
              <a:off x="5248" y="1520"/>
              <a:ext cx="79" cy="79"/>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6" name="Oval 32"/>
            <p:cNvSpPr>
              <a:spLocks noChangeArrowheads="1"/>
            </p:cNvSpPr>
            <p:nvPr/>
          </p:nvSpPr>
          <p:spPr bwMode="auto">
            <a:xfrm>
              <a:off x="5360" y="1520"/>
              <a:ext cx="76" cy="79"/>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7" name="Oval 33"/>
            <p:cNvSpPr>
              <a:spLocks noChangeArrowheads="1"/>
            </p:cNvSpPr>
            <p:nvPr/>
          </p:nvSpPr>
          <p:spPr bwMode="auto">
            <a:xfrm>
              <a:off x="5472" y="1520"/>
              <a:ext cx="73" cy="79"/>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8" name="Oval 34"/>
            <p:cNvSpPr>
              <a:spLocks noChangeArrowheads="1"/>
            </p:cNvSpPr>
            <p:nvPr/>
          </p:nvSpPr>
          <p:spPr bwMode="auto">
            <a:xfrm>
              <a:off x="5136" y="1632"/>
              <a:ext cx="80" cy="75"/>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59" name="Oval 35"/>
            <p:cNvSpPr>
              <a:spLocks noChangeArrowheads="1"/>
            </p:cNvSpPr>
            <p:nvPr/>
          </p:nvSpPr>
          <p:spPr bwMode="auto">
            <a:xfrm>
              <a:off x="5248" y="1632"/>
              <a:ext cx="79" cy="75"/>
            </a:xfrm>
            <a:prstGeom prst="ellipse">
              <a:avLst/>
            </a:prstGeom>
            <a:solidFill>
              <a:schemeClr val="accent1"/>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0" name="Oval 36"/>
            <p:cNvSpPr>
              <a:spLocks noChangeArrowheads="1"/>
            </p:cNvSpPr>
            <p:nvPr/>
          </p:nvSpPr>
          <p:spPr bwMode="auto">
            <a:xfrm>
              <a:off x="5360" y="1632"/>
              <a:ext cx="76" cy="75"/>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1" name="Oval 37"/>
            <p:cNvSpPr>
              <a:spLocks noChangeArrowheads="1"/>
            </p:cNvSpPr>
            <p:nvPr/>
          </p:nvSpPr>
          <p:spPr bwMode="auto">
            <a:xfrm>
              <a:off x="5472" y="1632"/>
              <a:ext cx="73" cy="75"/>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2" name="Oval 38"/>
            <p:cNvSpPr>
              <a:spLocks noChangeArrowheads="1"/>
            </p:cNvSpPr>
            <p:nvPr/>
          </p:nvSpPr>
          <p:spPr bwMode="auto">
            <a:xfrm>
              <a:off x="5248" y="1744"/>
              <a:ext cx="79"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sp>
          <p:nvSpPr>
            <p:cNvPr id="1063" name="Oval 39"/>
            <p:cNvSpPr>
              <a:spLocks noChangeArrowheads="1"/>
            </p:cNvSpPr>
            <p:nvPr/>
          </p:nvSpPr>
          <p:spPr bwMode="auto">
            <a:xfrm>
              <a:off x="5472" y="1744"/>
              <a:ext cx="73" cy="80"/>
            </a:xfrm>
            <a:prstGeom prst="ellipse">
              <a:avLst/>
            </a:prstGeom>
            <a:solidFill>
              <a:schemeClr val="folHlink"/>
            </a:solidFill>
            <a:ln>
              <a:noFill/>
            </a:ln>
            <a:effectLs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4483" r:id="rId1"/>
    <p:sldLayoutId id="2147484484" r:id="rId2"/>
  </p:sldLayoutIdLst>
  <p:timing>
    <p:tnLst>
      <p:par>
        <p:cTn id="1" dur="indefinite" restart="never" nodeType="tmRoot"/>
      </p:par>
    </p:tnLst>
  </p:timing>
  <p:hf hdr="0"/>
  <p:txStyles>
    <p:titleStyle>
      <a:lvl1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lnSpc>
          <a:spcPct val="120000"/>
        </a:lnSpc>
        <a:spcBef>
          <a:spcPct val="20000"/>
        </a:spcBef>
        <a:spcAft>
          <a:spcPct val="0"/>
        </a:spcAft>
        <a:buClr>
          <a:schemeClr val="tx2"/>
        </a:buClr>
        <a:buSzPct val="70000"/>
        <a:buFont typeface="Wingdings" pitchFamily="2" charset="2"/>
        <a:buChar char="l"/>
        <a:defRPr sz="2800" b="1">
          <a:solidFill>
            <a:schemeClr val="tx1"/>
          </a:solidFill>
          <a:effectLst>
            <a:outerShdw blurRad="38100" dist="38100" dir="2700000" algn="tl">
              <a:srgbClr val="C0C0C0"/>
            </a:outerShdw>
          </a:effectLst>
          <a:latin typeface="+mn-lt"/>
          <a:ea typeface="+mn-ea"/>
          <a:cs typeface="+mn-cs"/>
        </a:defRPr>
      </a:lvl1pPr>
      <a:lvl2pPr marL="692150" indent="-347663" algn="l" rtl="0" eaLnBrk="0" fontAlgn="base" hangingPunct="0">
        <a:lnSpc>
          <a:spcPct val="120000"/>
        </a:lnSpc>
        <a:spcBef>
          <a:spcPct val="20000"/>
        </a:spcBef>
        <a:spcAft>
          <a:spcPct val="0"/>
        </a:spcAft>
        <a:buClr>
          <a:schemeClr val="accent2"/>
        </a:buClr>
        <a:buSzPct val="70000"/>
        <a:buFont typeface="Wingdings" pitchFamily="2" charset="2"/>
        <a:buChar char="l"/>
        <a:defRPr sz="2400" b="1">
          <a:solidFill>
            <a:schemeClr val="tx1"/>
          </a:solidFill>
          <a:latin typeface="+mn-lt"/>
          <a:ea typeface="+mn-ea"/>
        </a:defRPr>
      </a:lvl2pPr>
      <a:lvl3pPr marL="987425" indent="-293688" algn="l" rtl="0" eaLnBrk="0" fontAlgn="base" hangingPunct="0">
        <a:lnSpc>
          <a:spcPct val="120000"/>
        </a:lnSpc>
        <a:spcBef>
          <a:spcPct val="20000"/>
        </a:spcBef>
        <a:spcAft>
          <a:spcPct val="0"/>
        </a:spcAft>
        <a:buClr>
          <a:schemeClr val="accent1"/>
        </a:buClr>
        <a:buSzPct val="70000"/>
        <a:buFont typeface="Wingdings" pitchFamily="2" charset="2"/>
        <a:buChar char="l"/>
        <a:defRPr sz="2200" b="1">
          <a:solidFill>
            <a:schemeClr val="tx1"/>
          </a:solidFill>
          <a:latin typeface="+mn-lt"/>
          <a:ea typeface="+mn-ea"/>
        </a:defRPr>
      </a:lvl3pPr>
      <a:lvl4pPr marL="1281113" indent="-292100" algn="l" rtl="0" eaLnBrk="0" fontAlgn="base" hangingPunct="0">
        <a:lnSpc>
          <a:spcPct val="120000"/>
        </a:lnSpc>
        <a:spcBef>
          <a:spcPct val="20000"/>
        </a:spcBef>
        <a:spcAft>
          <a:spcPct val="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20000"/>
        </a:spcBef>
        <a:spcAft>
          <a:spcPct val="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6pPr>
      <a:lvl7pPr marL="25130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7pPr>
      <a:lvl8pPr marL="29702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8pPr>
      <a:lvl9pPr marL="34274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26.png"/><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2.xml"/><Relationship Id="rId1" Type="http://schemas.openxmlformats.org/officeDocument/2006/relationships/vmlDrawing" Target="../drawings/vmlDrawing5.vml"/><Relationship Id="rId5" Type="http://schemas.openxmlformats.org/officeDocument/2006/relationships/image" Target="../media/image28.png"/><Relationship Id="rId4"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2.xml"/><Relationship Id="rId1" Type="http://schemas.openxmlformats.org/officeDocument/2006/relationships/vmlDrawing" Target="../drawings/vmlDrawing6.vml"/><Relationship Id="rId5" Type="http://schemas.openxmlformats.org/officeDocument/2006/relationships/image" Target="../media/image29.png"/><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0.xml"/><Relationship Id="rId1" Type="http://schemas.openxmlformats.org/officeDocument/2006/relationships/vmlDrawing" Target="../drawings/vmlDrawing7.vml"/><Relationship Id="rId6" Type="http://schemas.openxmlformats.org/officeDocument/2006/relationships/image" Target="../media/image33.wmf"/><Relationship Id="rId5" Type="http://schemas.openxmlformats.org/officeDocument/2006/relationships/oleObject" Target="../embeddings/oleObject8.bin"/><Relationship Id="rId4" Type="http://schemas.openxmlformats.org/officeDocument/2006/relationships/image" Target="../media/image32.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32418;&#20891;&#38271;&#24449;&#32988;&#21033;81&#21608;&#24180;&#26377;&#24863;.docx" TargetMode="External"/><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0" y="-26988"/>
            <a:ext cx="9144000" cy="936626"/>
          </a:xfrm>
        </p:spPr>
        <p:txBody>
          <a:bodyPr/>
          <a:lstStyle/>
          <a:p>
            <a:pPr eaLnBrk="1" hangingPunct="1"/>
            <a:r>
              <a:rPr lang="zh-CN" altLang="en-US" b="1" dirty="0" smtClean="0"/>
              <a:t>第五章　项目时间管理 </a:t>
            </a:r>
          </a:p>
        </p:txBody>
      </p:sp>
      <p:sp>
        <p:nvSpPr>
          <p:cNvPr id="8195" name="Rectangle 3"/>
          <p:cNvSpPr>
            <a:spLocks noChangeArrowheads="1"/>
          </p:cNvSpPr>
          <p:nvPr/>
        </p:nvSpPr>
        <p:spPr bwMode="auto">
          <a:xfrm>
            <a:off x="179388" y="1052513"/>
            <a:ext cx="84963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717550" indent="-360363">
              <a:lnSpc>
                <a:spcPct val="95000"/>
              </a:lnSpc>
              <a:spcBef>
                <a:spcPct val="20000"/>
              </a:spcBef>
              <a:buFont typeface="Wingdings" pitchFamily="2" charset="2"/>
              <a:buNone/>
            </a:pPr>
            <a:r>
              <a:rPr kumimoji="1" lang="zh-CN" altLang="en-US" sz="3200" b="1" dirty="0">
                <a:solidFill>
                  <a:srgbClr val="0033CC"/>
                </a:solidFill>
                <a:latin typeface="Times New Roman" pitchFamily="18" charset="0"/>
              </a:rPr>
              <a:t>时间管理目标：</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1.</a:t>
            </a:r>
            <a:r>
              <a:rPr kumimoji="1" lang="zh-CN" altLang="en-US" sz="3200" b="1" dirty="0">
                <a:latin typeface="Times New Roman" pitchFamily="18" charset="0"/>
              </a:rPr>
              <a:t>理解项目时间管理的重要性 </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2. </a:t>
            </a:r>
            <a:r>
              <a:rPr kumimoji="1" lang="zh-CN" altLang="en-US" sz="3200" b="1" dirty="0">
                <a:latin typeface="Times New Roman" pitchFamily="18" charset="0"/>
              </a:rPr>
              <a:t>制定项目进度计划的过程</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3.</a:t>
            </a:r>
            <a:r>
              <a:rPr kumimoji="1" lang="zh-CN" altLang="en-US" sz="3200" b="1" dirty="0">
                <a:latin typeface="Times New Roman" pitchFamily="18" charset="0"/>
              </a:rPr>
              <a:t>介绍各种工具和技术来进行活动定义、活动排序、活动历时估算、进度计划编制和跟踪进度</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4. </a:t>
            </a:r>
            <a:r>
              <a:rPr kumimoji="1" lang="zh-CN" altLang="en-US" sz="3200" b="1" dirty="0">
                <a:latin typeface="Times New Roman" pitchFamily="18" charset="0"/>
              </a:rPr>
              <a:t>理解项目进度控制</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5. </a:t>
            </a:r>
            <a:r>
              <a:rPr kumimoji="1" lang="zh-CN" altLang="en-US" sz="3200" b="1" dirty="0">
                <a:latin typeface="Times New Roman" pitchFamily="18" charset="0"/>
              </a:rPr>
              <a:t>理解项目网络图的应用</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6. </a:t>
            </a:r>
            <a:r>
              <a:rPr kumimoji="1" lang="zh-CN" altLang="en-US" sz="3200" b="1" dirty="0">
                <a:latin typeface="Times New Roman" pitchFamily="18" charset="0"/>
              </a:rPr>
              <a:t>理解关键路径法的应用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9388" y="277813"/>
            <a:ext cx="7553325" cy="487362"/>
          </a:xfrm>
        </p:spPr>
        <p:txBody>
          <a:bodyPr/>
          <a:lstStyle/>
          <a:p>
            <a:r>
              <a:rPr lang="zh-CN" altLang="en-US" smtClean="0">
                <a:ea typeface="宋体" pitchFamily="2" charset="-122"/>
              </a:rPr>
              <a:t>典型的软件开发进度计划（</a:t>
            </a:r>
            <a:r>
              <a:rPr lang="en-US" altLang="zh-CN" smtClean="0">
                <a:ea typeface="宋体" pitchFamily="2" charset="-122"/>
              </a:rPr>
              <a:t>Project</a:t>
            </a:r>
            <a:r>
              <a:rPr lang="zh-CN" altLang="en-US" smtClean="0">
                <a:ea typeface="宋体" pitchFamily="2" charset="-122"/>
              </a:rPr>
              <a:t>）</a:t>
            </a:r>
          </a:p>
        </p:txBody>
      </p:sp>
      <p:sp>
        <p:nvSpPr>
          <p:cNvPr id="17411" name="Rectangle 3"/>
          <p:cNvSpPr>
            <a:spLocks noGrp="1" noChangeArrowheads="1"/>
          </p:cNvSpPr>
          <p:nvPr>
            <p:ph type="body" idx="1"/>
          </p:nvPr>
        </p:nvSpPr>
        <p:spPr/>
        <p:txBody>
          <a:bodyPr/>
          <a:lstStyle/>
          <a:p>
            <a:endParaRPr lang="zh-CN" altLang="zh-CN" smtClean="0">
              <a:ea typeface="宋体" pitchFamily="2" charset="-122"/>
            </a:endParaRP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557338"/>
            <a:ext cx="8893175"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endParaRPr lang="zh-CN" altLang="zh-CN" smtClean="0"/>
          </a:p>
        </p:txBody>
      </p:sp>
      <p:sp>
        <p:nvSpPr>
          <p:cNvPr id="58371" name="Rectangle 3"/>
          <p:cNvSpPr>
            <a:spLocks noGrp="1" noChangeArrowheads="1"/>
          </p:cNvSpPr>
          <p:nvPr>
            <p:ph type="body" idx="1"/>
          </p:nvPr>
        </p:nvSpPr>
        <p:spPr>
          <a:xfrm>
            <a:off x="323850" y="1195388"/>
            <a:ext cx="8534400" cy="5113337"/>
          </a:xfrm>
        </p:spPr>
        <p:txBody>
          <a:bodyPr/>
          <a:lstStyle/>
          <a:p>
            <a:pPr marL="0" indent="0" eaLnBrk="1" hangingPunct="1">
              <a:buFont typeface="Wingdings" pitchFamily="2" charset="2"/>
              <a:buNone/>
              <a:defRPr/>
            </a:pPr>
            <a:r>
              <a:rPr lang="zh-CN" altLang="en-US" b="1" dirty="0" smtClean="0"/>
              <a:t>项目时间管理由一些过程组成，这些过程为按时完成项目所必须。</a:t>
            </a:r>
            <a:br>
              <a:rPr lang="zh-CN" altLang="en-US" b="1" dirty="0" smtClean="0"/>
            </a:br>
            <a:r>
              <a:rPr lang="en-US" altLang="zh-CN" b="1" dirty="0" smtClean="0">
                <a:solidFill>
                  <a:srgbClr val="FF3300"/>
                </a:solidFill>
              </a:rPr>
              <a:t>1. </a:t>
            </a:r>
            <a:r>
              <a:rPr lang="zh-CN" altLang="en-US" b="1" dirty="0" smtClean="0">
                <a:solidFill>
                  <a:srgbClr val="FF3300"/>
                </a:solidFill>
              </a:rPr>
              <a:t>活动定义</a:t>
            </a:r>
            <a:r>
              <a:rPr lang="en-US" altLang="zh-CN" b="1" dirty="0" smtClean="0"/>
              <a:t>--</a:t>
            </a:r>
            <a:r>
              <a:rPr lang="zh-CN" altLang="en-US" b="1" dirty="0" smtClean="0"/>
              <a:t>指确认一些特定的工作。通过完成这些活动就完成了工程项目的各项细目工作。</a:t>
            </a:r>
          </a:p>
          <a:p>
            <a:pPr marL="0" indent="0" eaLnBrk="1" hangingPunct="1">
              <a:buFont typeface="Wingdings" pitchFamily="2" charset="2"/>
              <a:buNone/>
              <a:defRPr/>
            </a:pPr>
            <a:r>
              <a:rPr lang="en-US" altLang="zh-CN" b="1" dirty="0" smtClean="0">
                <a:solidFill>
                  <a:srgbClr val="FF3300"/>
                </a:solidFill>
              </a:rPr>
              <a:t>2. </a:t>
            </a:r>
            <a:r>
              <a:rPr lang="zh-CN" altLang="en-US" b="1" dirty="0" smtClean="0">
                <a:solidFill>
                  <a:srgbClr val="FF3300"/>
                </a:solidFill>
              </a:rPr>
              <a:t>活动排序</a:t>
            </a:r>
            <a:r>
              <a:rPr lang="en-US" altLang="zh-CN" b="1" dirty="0" smtClean="0"/>
              <a:t>--</a:t>
            </a:r>
            <a:r>
              <a:rPr lang="zh-CN" altLang="en-US" b="1" dirty="0" smtClean="0"/>
              <a:t>明确各活动间的相互联系性</a:t>
            </a:r>
            <a:r>
              <a:rPr lang="en-US" altLang="zh-CN" b="1" dirty="0" smtClean="0"/>
              <a:t>(</a:t>
            </a:r>
            <a:r>
              <a:rPr lang="zh-CN" altLang="en-US" b="1" dirty="0" smtClean="0"/>
              <a:t>前后、并列等等</a:t>
            </a:r>
            <a:r>
              <a:rPr lang="en-US" altLang="zh-CN" b="1" dirty="0" smtClean="0"/>
              <a:t>)</a:t>
            </a:r>
            <a:r>
              <a:rPr lang="zh-CN" altLang="en-US" b="1" dirty="0" smtClean="0"/>
              <a:t>。</a:t>
            </a:r>
            <a:endParaRPr lang="en-US" altLang="zh-CN" b="1" dirty="0" smtClean="0"/>
          </a:p>
          <a:p>
            <a:pPr marL="0" indent="0" eaLnBrk="1" hangingPunct="1">
              <a:buFont typeface="Wingdings" pitchFamily="2" charset="2"/>
              <a:buNone/>
              <a:defRPr/>
            </a:pPr>
            <a:r>
              <a:rPr lang="en-US" altLang="zh-CN" b="1" dirty="0">
                <a:solidFill>
                  <a:srgbClr val="FF3300"/>
                </a:solidFill>
              </a:rPr>
              <a:t>3. </a:t>
            </a:r>
            <a:r>
              <a:rPr lang="zh-CN" altLang="en-US" b="1" dirty="0">
                <a:solidFill>
                  <a:srgbClr val="FF3300"/>
                </a:solidFill>
              </a:rPr>
              <a:t>活动资源估计 </a:t>
            </a:r>
            <a:r>
              <a:rPr lang="en-US" altLang="zh-CN" b="1" dirty="0" smtClean="0">
                <a:solidFill>
                  <a:srgbClr val="FF3300"/>
                </a:solidFill>
              </a:rPr>
              <a:t>--</a:t>
            </a:r>
            <a:r>
              <a:rPr lang="zh-CN" altLang="en-US" b="1" dirty="0" smtClean="0"/>
              <a:t>确定</a:t>
            </a:r>
            <a:r>
              <a:rPr lang="zh-CN" altLang="en-US" b="1" dirty="0"/>
              <a:t>活动耗费的</a:t>
            </a:r>
            <a:r>
              <a:rPr lang="zh-CN" altLang="en-US" dirty="0" smtClean="0">
                <a:solidFill>
                  <a:srgbClr val="0000FF"/>
                </a:solidFill>
                <a:effectLst>
                  <a:outerShdw blurRad="38100" dist="38100" dir="2700000" algn="tl">
                    <a:srgbClr val="000000">
                      <a:alpha val="43137"/>
                    </a:srgbClr>
                  </a:outerShdw>
                </a:effectLst>
              </a:rPr>
              <a:t>资源</a:t>
            </a:r>
            <a:r>
              <a:rPr lang="zh-CN" altLang="en-US" dirty="0">
                <a:solidFill>
                  <a:srgbClr val="0000FF"/>
                </a:solidFill>
                <a:effectLst>
                  <a:outerShdw blurRad="38100" dist="38100" dir="2700000" algn="tl">
                    <a:srgbClr val="000000">
                      <a:alpha val="43137"/>
                    </a:srgbClr>
                  </a:outerShdw>
                </a:effectLst>
              </a:rPr>
              <a:t>。</a:t>
            </a:r>
            <a:endParaRPr lang="en-US" altLang="zh-CN" dirty="0" smtClean="0">
              <a:solidFill>
                <a:srgbClr val="0000FF"/>
              </a:solidFill>
              <a:effectLst>
                <a:outerShdw blurRad="38100" dist="38100" dir="2700000" algn="tl">
                  <a:srgbClr val="000000">
                    <a:alpha val="43137"/>
                  </a:srgbClr>
                </a:outerShdw>
              </a:effectLst>
            </a:endParaRPr>
          </a:p>
          <a:p>
            <a:pPr marL="0" indent="0" eaLnBrk="1" hangingPunct="1">
              <a:buFont typeface="Wingdings" pitchFamily="2" charset="2"/>
              <a:buNone/>
              <a:defRPr/>
            </a:pPr>
            <a:r>
              <a:rPr lang="en-US" altLang="zh-CN" b="1" dirty="0" smtClean="0">
                <a:solidFill>
                  <a:srgbClr val="FF3300"/>
                </a:solidFill>
              </a:rPr>
              <a:t>4. </a:t>
            </a:r>
            <a:r>
              <a:rPr lang="zh-CN" altLang="en-US" b="1" dirty="0" smtClean="0">
                <a:solidFill>
                  <a:srgbClr val="FF3300"/>
                </a:solidFill>
              </a:rPr>
              <a:t>活动时间估计</a:t>
            </a:r>
            <a:r>
              <a:rPr lang="en-US" altLang="zh-CN" b="1" dirty="0" smtClean="0"/>
              <a:t>--</a:t>
            </a:r>
            <a:r>
              <a:rPr lang="zh-CN" altLang="en-US" b="1" dirty="0" smtClean="0"/>
              <a:t>估计各活动所需时间。</a:t>
            </a:r>
            <a:br>
              <a:rPr lang="zh-CN" altLang="en-US" b="1" dirty="0" smtClean="0"/>
            </a:br>
            <a:r>
              <a:rPr lang="en-US" altLang="zh-CN" b="1" dirty="0">
                <a:solidFill>
                  <a:srgbClr val="FF3300"/>
                </a:solidFill>
              </a:rPr>
              <a:t>5</a:t>
            </a:r>
            <a:r>
              <a:rPr lang="en-US" altLang="zh-CN" b="1" dirty="0" smtClean="0">
                <a:solidFill>
                  <a:srgbClr val="FF3300"/>
                </a:solidFill>
              </a:rPr>
              <a:t>. </a:t>
            </a:r>
            <a:r>
              <a:rPr lang="zh-CN" altLang="en-US" b="1" dirty="0" smtClean="0">
                <a:solidFill>
                  <a:srgbClr val="FF3300"/>
                </a:solidFill>
              </a:rPr>
              <a:t>进度计划编制</a:t>
            </a:r>
            <a:r>
              <a:rPr lang="en-US" altLang="zh-CN" b="1" dirty="0" smtClean="0"/>
              <a:t>--</a:t>
            </a:r>
            <a:r>
              <a:rPr lang="zh-CN" altLang="en-US" b="1" dirty="0" smtClean="0"/>
              <a:t>分析活动间排序，活动所需</a:t>
            </a:r>
            <a:r>
              <a:rPr lang="zh-CN" altLang="en-US" b="1" dirty="0" smtClean="0">
                <a:solidFill>
                  <a:srgbClr val="0066FF"/>
                </a:solidFill>
              </a:rPr>
              <a:t>资源和</a:t>
            </a:r>
            <a:r>
              <a:rPr lang="zh-CN" altLang="en-US" b="1" dirty="0" smtClean="0"/>
              <a:t>时间以作出项目进度计划，确定总工期和进度表。</a:t>
            </a:r>
            <a:br>
              <a:rPr lang="zh-CN" altLang="en-US" b="1" dirty="0" smtClean="0"/>
            </a:br>
            <a:r>
              <a:rPr lang="en-US" altLang="zh-CN" b="1" dirty="0" smtClean="0">
                <a:solidFill>
                  <a:srgbClr val="0033CC"/>
                </a:solidFill>
              </a:rPr>
              <a:t>6. </a:t>
            </a:r>
            <a:r>
              <a:rPr lang="zh-CN" altLang="en-US" b="1" dirty="0" smtClean="0">
                <a:solidFill>
                  <a:srgbClr val="0033CC"/>
                </a:solidFill>
              </a:rPr>
              <a:t>进度控制</a:t>
            </a:r>
            <a:r>
              <a:rPr lang="en-US" altLang="zh-CN" b="1" dirty="0" smtClean="0"/>
              <a:t>--</a:t>
            </a:r>
            <a:r>
              <a:rPr lang="zh-CN" altLang="en-US" b="1" dirty="0" smtClean="0"/>
              <a:t>控制项目进度变化。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 calcmode="lin" valueType="num">
                                      <p:cBhvr additive="base">
                                        <p:cTn id="7" dur="500" fill="hold"/>
                                        <p:tgtEl>
                                          <p:spTgt spid="583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371">
                                            <p:txEl>
                                              <p:pRg st="1" end="1"/>
                                            </p:txEl>
                                          </p:spTgt>
                                        </p:tgtEl>
                                        <p:attrNameLst>
                                          <p:attrName>style.visibility</p:attrName>
                                        </p:attrNameLst>
                                      </p:cBhvr>
                                      <p:to>
                                        <p:strVal val="visible"/>
                                      </p:to>
                                    </p:set>
                                    <p:anim calcmode="lin" valueType="num">
                                      <p:cBhvr additive="base">
                                        <p:cTn id="13" dur="500" fill="hold"/>
                                        <p:tgtEl>
                                          <p:spTgt spid="583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3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8371">
                                            <p:txEl>
                                              <p:pRg st="2" end="2"/>
                                            </p:txEl>
                                          </p:spTgt>
                                        </p:tgtEl>
                                        <p:attrNameLst>
                                          <p:attrName>style.visibility</p:attrName>
                                        </p:attrNameLst>
                                      </p:cBhvr>
                                      <p:to>
                                        <p:strVal val="visible"/>
                                      </p:to>
                                    </p:set>
                                    <p:anim calcmode="lin" valueType="num">
                                      <p:cBhvr additive="base">
                                        <p:cTn id="19" dur="500" fill="hold"/>
                                        <p:tgtEl>
                                          <p:spTgt spid="583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3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8371">
                                            <p:txEl>
                                              <p:pRg st="3" end="3"/>
                                            </p:txEl>
                                          </p:spTgt>
                                        </p:tgtEl>
                                        <p:attrNameLst>
                                          <p:attrName>style.visibility</p:attrName>
                                        </p:attrNameLst>
                                      </p:cBhvr>
                                      <p:to>
                                        <p:strVal val="visible"/>
                                      </p:to>
                                    </p:set>
                                    <p:anim calcmode="lin" valueType="num">
                                      <p:cBhvr additive="base">
                                        <p:cTn id="25" dur="500" fill="hold"/>
                                        <p:tgtEl>
                                          <p:spTgt spid="583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37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b="1" smtClean="0"/>
              <a:t>定义活动</a:t>
            </a:r>
          </a:p>
        </p:txBody>
      </p:sp>
      <p:sp>
        <p:nvSpPr>
          <p:cNvPr id="19459" name="Rectangle 3"/>
          <p:cNvSpPr>
            <a:spLocks noGrp="1" noChangeArrowheads="1"/>
          </p:cNvSpPr>
          <p:nvPr>
            <p:ph type="body" idx="1"/>
          </p:nvPr>
        </p:nvSpPr>
        <p:spPr>
          <a:xfrm>
            <a:off x="107950" y="1268412"/>
            <a:ext cx="8858250" cy="4176811"/>
          </a:xfrm>
        </p:spPr>
        <p:txBody>
          <a:bodyPr/>
          <a:lstStyle/>
          <a:p>
            <a:pPr eaLnBrk="1" hangingPunct="1">
              <a:lnSpc>
                <a:spcPct val="150000"/>
              </a:lnSpc>
              <a:spcBef>
                <a:spcPts val="0"/>
              </a:spcBef>
              <a:buFont typeface="Wingdings" pitchFamily="2" charset="2"/>
              <a:buNone/>
            </a:pPr>
            <a:r>
              <a:rPr lang="zh-CN" altLang="en-US" sz="3200" b="1" dirty="0" smtClean="0"/>
              <a:t>　　 定义活动是一过程，它涉及确认和描述一些特定的活动，完成了这些活动意味着完成了</a:t>
            </a:r>
            <a:r>
              <a:rPr lang="en-US" altLang="zh-CN" sz="3200" b="1" dirty="0" smtClean="0"/>
              <a:t>WBS</a:t>
            </a:r>
            <a:r>
              <a:rPr lang="zh-CN" altLang="en-US" sz="3200" b="1" dirty="0" smtClean="0"/>
              <a:t>结构中的项目细目和子细目。</a:t>
            </a:r>
          </a:p>
          <a:p>
            <a:pPr eaLnBrk="1" hangingPunct="1">
              <a:lnSpc>
                <a:spcPct val="150000"/>
              </a:lnSpc>
              <a:spcBef>
                <a:spcPts val="0"/>
              </a:spcBef>
              <a:buFont typeface="Wingdings" pitchFamily="2" charset="2"/>
              <a:buNone/>
            </a:pPr>
            <a:r>
              <a:rPr lang="zh-CN" altLang="en-US" sz="3200" b="1" dirty="0" smtClean="0"/>
              <a:t>    </a:t>
            </a:r>
          </a:p>
          <a:p>
            <a:pPr eaLnBrk="1" hangingPunct="1">
              <a:lnSpc>
                <a:spcPct val="150000"/>
              </a:lnSpc>
              <a:spcBef>
                <a:spcPts val="0"/>
              </a:spcBef>
              <a:buFont typeface="Wingdings" pitchFamily="2" charset="2"/>
              <a:buNone/>
            </a:pPr>
            <a:r>
              <a:rPr lang="zh-CN" altLang="en-US" sz="3200" b="1" dirty="0" smtClean="0"/>
              <a:t>    通过定义活动体现项目工作内容的完成。</a:t>
            </a:r>
            <a:endParaRPr lang="zh-CN" altLang="en-US" sz="3200" b="1" dirty="0" smtClean="0">
              <a:solidFill>
                <a:srgbClr val="3333FF"/>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76C4F9A-F494-4594-B885-B9A20474C83A}" type="slidenum">
              <a:rPr lang="en-US" altLang="zh-CN" smtClean="0">
                <a:solidFill>
                  <a:srgbClr val="FF0000"/>
                </a:solidFill>
              </a:rPr>
              <a:pPr eaLnBrk="1" hangingPunct="1"/>
              <a:t>13</a:t>
            </a:fld>
            <a:endParaRPr lang="en-US" altLang="zh-CN" smtClean="0">
              <a:solidFill>
                <a:srgbClr val="FF0000"/>
              </a:solidFill>
            </a:endParaRPr>
          </a:p>
        </p:txBody>
      </p:sp>
      <p:sp>
        <p:nvSpPr>
          <p:cNvPr id="417794" name="Rectangle 2"/>
          <p:cNvSpPr>
            <a:spLocks noGrp="1" noChangeArrowheads="1"/>
          </p:cNvSpPr>
          <p:nvPr>
            <p:ph type="title"/>
          </p:nvPr>
        </p:nvSpPr>
        <p:spPr>
          <a:xfrm>
            <a:off x="539750" y="692150"/>
            <a:ext cx="7056438" cy="638175"/>
          </a:xfrm>
        </p:spPr>
        <p:txBody>
          <a:bodyPr lIns="90488" tIns="44450" rIns="90488" bIns="44450" anchor="t">
            <a:spAutoFit/>
          </a:bodyPr>
          <a:lstStyle/>
          <a:p>
            <a:pPr>
              <a:spcBef>
                <a:spcPct val="50000"/>
              </a:spcBef>
              <a:defRPr/>
            </a:pPr>
            <a:r>
              <a:rPr kumimoji="1" lang="en-US" altLang="zh-CN" dirty="0" smtClean="0"/>
              <a:t>1.</a:t>
            </a:r>
            <a:r>
              <a:rPr kumimoji="1" lang="zh-CN" altLang="en-US" dirty="0"/>
              <a:t> </a:t>
            </a:r>
            <a:r>
              <a:rPr kumimoji="1" lang="zh-CN" altLang="en-US" dirty="0" smtClean="0"/>
              <a:t>如何定义活动 ？</a:t>
            </a:r>
          </a:p>
        </p:txBody>
      </p:sp>
      <p:sp>
        <p:nvSpPr>
          <p:cNvPr id="417795" name="Rectangle 3"/>
          <p:cNvSpPr>
            <a:spLocks noGrp="1" noChangeArrowheads="1"/>
          </p:cNvSpPr>
          <p:nvPr>
            <p:ph type="body" idx="1"/>
          </p:nvPr>
        </p:nvSpPr>
        <p:spPr>
          <a:xfrm>
            <a:off x="611188" y="1592263"/>
            <a:ext cx="8174037" cy="3205162"/>
          </a:xfrm>
        </p:spPr>
        <p:txBody>
          <a:bodyPr/>
          <a:lstStyle/>
          <a:p>
            <a:pPr eaLnBrk="1" hangingPunct="1">
              <a:defRPr/>
            </a:pPr>
            <a:r>
              <a:rPr lang="zh-CN" altLang="en-US" dirty="0" smtClean="0">
                <a:solidFill>
                  <a:srgbClr val="0000FF"/>
                </a:solidFill>
              </a:rPr>
              <a:t>活动定义（</a:t>
            </a:r>
            <a:r>
              <a:rPr lang="en-US" altLang="zh-CN" dirty="0" smtClean="0">
                <a:solidFill>
                  <a:srgbClr val="0000FF"/>
                </a:solidFill>
              </a:rPr>
              <a:t>Activity Definition </a:t>
            </a:r>
            <a:r>
              <a:rPr lang="zh-CN" altLang="en-US" dirty="0" smtClean="0">
                <a:solidFill>
                  <a:srgbClr val="0000FF"/>
                </a:solidFill>
              </a:rPr>
              <a:t>）</a:t>
            </a:r>
          </a:p>
          <a:p>
            <a:pPr lvl="1" eaLnBrk="1" hangingPunct="1">
              <a:defRPr/>
            </a:pPr>
            <a:r>
              <a:rPr lang="zh-CN" altLang="en-US" sz="2800" dirty="0" smtClean="0"/>
              <a:t>指识别项目成员和利益相关者为完成项目所必须开展的具体活动 </a:t>
            </a:r>
            <a:r>
              <a:rPr lang="en-US" altLang="zh-CN" sz="2800" dirty="0" smtClean="0"/>
              <a:t>—— </a:t>
            </a:r>
            <a:r>
              <a:rPr lang="zh-CN" altLang="en-US" sz="2800" dirty="0" smtClean="0">
                <a:solidFill>
                  <a:srgbClr val="0033CC"/>
                </a:solidFill>
              </a:rPr>
              <a:t>进一步分解</a:t>
            </a:r>
            <a:r>
              <a:rPr lang="en-US" altLang="zh-CN" sz="2800" dirty="0" smtClean="0">
                <a:solidFill>
                  <a:srgbClr val="0033CC"/>
                </a:solidFill>
              </a:rPr>
              <a:t>WBS</a:t>
            </a:r>
          </a:p>
          <a:p>
            <a:pPr eaLnBrk="1" hangingPunct="1">
              <a:defRPr/>
            </a:pPr>
            <a:r>
              <a:rPr lang="zh-CN" altLang="en-US" dirty="0" smtClean="0">
                <a:solidFill>
                  <a:srgbClr val="0000FF"/>
                </a:solidFill>
              </a:rPr>
              <a:t>活动（任务）</a:t>
            </a:r>
            <a:endParaRPr lang="en-US" altLang="zh-CN" dirty="0" smtClean="0">
              <a:solidFill>
                <a:srgbClr val="0000FF"/>
              </a:solidFill>
            </a:endParaRPr>
          </a:p>
          <a:p>
            <a:pPr lvl="1" eaLnBrk="1" hangingPunct="1">
              <a:defRPr/>
            </a:pPr>
            <a:r>
              <a:rPr lang="zh-CN" altLang="en-US" sz="2800" dirty="0" smtClean="0"/>
              <a:t>是构成工作的基本要素，来自</a:t>
            </a:r>
            <a:r>
              <a:rPr lang="en-US" altLang="zh-CN" sz="2800" dirty="0" smtClean="0"/>
              <a:t>WBS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 calcmode="lin" valueType="num">
                                      <p:cBhvr additive="base">
                                        <p:cTn id="7" dur="500" fill="hold"/>
                                        <p:tgtEl>
                                          <p:spTgt spid="417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7795">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417795">
                                            <p:txEl>
                                              <p:pRg st="1" end="1"/>
                                            </p:txEl>
                                          </p:spTgt>
                                        </p:tgtEl>
                                        <p:attrNameLst>
                                          <p:attrName>style.visibility</p:attrName>
                                        </p:attrNameLst>
                                      </p:cBhvr>
                                      <p:to>
                                        <p:strVal val="visible"/>
                                      </p:to>
                                    </p:set>
                                    <p:anim calcmode="lin" valueType="num">
                                      <p:cBhvr additive="base">
                                        <p:cTn id="12" dur="500" fill="hold"/>
                                        <p:tgtEl>
                                          <p:spTgt spid="41779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17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17795">
                                            <p:txEl>
                                              <p:pRg st="2" end="2"/>
                                            </p:txEl>
                                          </p:spTgt>
                                        </p:tgtEl>
                                        <p:attrNameLst>
                                          <p:attrName>style.visibility</p:attrName>
                                        </p:attrNameLst>
                                      </p:cBhvr>
                                      <p:to>
                                        <p:strVal val="visible"/>
                                      </p:to>
                                    </p:set>
                                    <p:anim calcmode="lin" valueType="num">
                                      <p:cBhvr additive="base">
                                        <p:cTn id="18" dur="500" fill="hold"/>
                                        <p:tgtEl>
                                          <p:spTgt spid="41779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17795">
                                            <p:txEl>
                                              <p:pRg st="2" end="2"/>
                                            </p:txEl>
                                          </p:spTgt>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500"/>
                            </p:stCondLst>
                            <p:childTnLst>
                              <p:par>
                                <p:cTn id="21" presetID="2" presetClass="entr" presetSubtype="4" fill="hold" nodeType="afterEffect">
                                  <p:stCondLst>
                                    <p:cond delay="0"/>
                                  </p:stCondLst>
                                  <p:childTnLst>
                                    <p:set>
                                      <p:cBhvr>
                                        <p:cTn id="22" dur="1" fill="hold">
                                          <p:stCondLst>
                                            <p:cond delay="0"/>
                                          </p:stCondLst>
                                        </p:cTn>
                                        <p:tgtEl>
                                          <p:spTgt spid="417795">
                                            <p:txEl>
                                              <p:pRg st="3" end="3"/>
                                            </p:txEl>
                                          </p:spTgt>
                                        </p:tgtEl>
                                        <p:attrNameLst>
                                          <p:attrName>style.visibility</p:attrName>
                                        </p:attrNameLst>
                                      </p:cBhvr>
                                      <p:to>
                                        <p:strVal val="visible"/>
                                      </p:to>
                                    </p:set>
                                    <p:anim calcmode="lin" valueType="num">
                                      <p:cBhvr additive="base">
                                        <p:cTn id="23" dur="500" fill="hold"/>
                                        <p:tgtEl>
                                          <p:spTgt spid="4177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177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solidFill>
                  <a:srgbClr val="0000FF"/>
                </a:solidFill>
              </a:rPr>
              <a:t>例：</a:t>
            </a:r>
            <a:r>
              <a:rPr lang="zh-CN" altLang="en-US" dirty="0" smtClean="0"/>
              <a:t>活动定义（细分</a:t>
            </a:r>
            <a:r>
              <a:rPr lang="en-US" altLang="zh-CN" dirty="0" smtClean="0"/>
              <a:t>WBS</a:t>
            </a:r>
            <a:r>
              <a:rPr lang="zh-CN" altLang="en-US" dirty="0" smtClean="0"/>
              <a:t>）</a:t>
            </a:r>
            <a:endParaRPr lang="zh-CN" altLang="en-US" dirty="0"/>
          </a:p>
        </p:txBody>
      </p:sp>
      <p:pic>
        <p:nvPicPr>
          <p:cNvPr id="2868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785938"/>
            <a:ext cx="4357687" cy="445135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8" y="1785938"/>
            <a:ext cx="5597525" cy="442912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75" y="1785938"/>
            <a:ext cx="5214938" cy="44196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8"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75" y="1785938"/>
            <a:ext cx="3929063" cy="47879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9"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938" y="1785938"/>
            <a:ext cx="4357687" cy="478155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90"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438" y="1785938"/>
            <a:ext cx="4357687" cy="480695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9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0500" y="1785938"/>
            <a:ext cx="4357688" cy="480377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8685"/>
                                        </p:tgtEl>
                                        <p:attrNameLst>
                                          <p:attrName>style.visibility</p:attrName>
                                        </p:attrNameLst>
                                      </p:cBhvr>
                                      <p:to>
                                        <p:strVal val="visible"/>
                                      </p:to>
                                    </p:set>
                                    <p:anim calcmode="lin" valueType="num">
                                      <p:cBhvr>
                                        <p:cTn id="7" dur="1000" fill="hold"/>
                                        <p:tgtEl>
                                          <p:spTgt spid="28685"/>
                                        </p:tgtEl>
                                        <p:attrNameLst>
                                          <p:attrName>ppt_w</p:attrName>
                                        </p:attrNameLst>
                                      </p:cBhvr>
                                      <p:tavLst>
                                        <p:tav tm="0">
                                          <p:val>
                                            <p:fltVal val="0"/>
                                          </p:val>
                                        </p:tav>
                                        <p:tav tm="100000">
                                          <p:val>
                                            <p:strVal val="#ppt_w"/>
                                          </p:val>
                                        </p:tav>
                                      </p:tavLst>
                                    </p:anim>
                                    <p:anim calcmode="lin" valueType="num">
                                      <p:cBhvr>
                                        <p:cTn id="8" dur="1000" fill="hold"/>
                                        <p:tgtEl>
                                          <p:spTgt spid="28685"/>
                                        </p:tgtEl>
                                        <p:attrNameLst>
                                          <p:attrName>ppt_h</p:attrName>
                                        </p:attrNameLst>
                                      </p:cBhvr>
                                      <p:tavLst>
                                        <p:tav tm="0">
                                          <p:val>
                                            <p:fltVal val="0"/>
                                          </p:val>
                                        </p:tav>
                                        <p:tav tm="100000">
                                          <p:val>
                                            <p:strVal val="#ppt_h"/>
                                          </p:val>
                                        </p:tav>
                                      </p:tavLst>
                                    </p:anim>
                                    <p:anim calcmode="lin" valueType="num">
                                      <p:cBhvr>
                                        <p:cTn id="9" dur="1000" fill="hold"/>
                                        <p:tgtEl>
                                          <p:spTgt spid="28685"/>
                                        </p:tgtEl>
                                        <p:attrNameLst>
                                          <p:attrName>style.rotation</p:attrName>
                                        </p:attrNameLst>
                                      </p:cBhvr>
                                      <p:tavLst>
                                        <p:tav tm="0">
                                          <p:val>
                                            <p:fltVal val="90"/>
                                          </p:val>
                                        </p:tav>
                                        <p:tav tm="100000">
                                          <p:val>
                                            <p:fltVal val="0"/>
                                          </p:val>
                                        </p:tav>
                                      </p:tavLst>
                                    </p:anim>
                                    <p:animEffect transition="in" filter="fade">
                                      <p:cBhvr>
                                        <p:cTn id="10" dur="1000"/>
                                        <p:tgtEl>
                                          <p:spTgt spid="286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iterate type="lt">
                                    <p:tmPct val="5000"/>
                                  </p:iterate>
                                  <p:childTnLst>
                                    <p:set>
                                      <p:cBhvr>
                                        <p:cTn id="14" dur="1" fill="hold">
                                          <p:stCondLst>
                                            <p:cond delay="0"/>
                                          </p:stCondLst>
                                        </p:cTn>
                                        <p:tgtEl>
                                          <p:spTgt spid="28686"/>
                                        </p:tgtEl>
                                        <p:attrNameLst>
                                          <p:attrName>style.visibility</p:attrName>
                                        </p:attrNameLst>
                                      </p:cBhvr>
                                      <p:to>
                                        <p:strVal val="visible"/>
                                      </p:to>
                                    </p:set>
                                    <p:anim calcmode="lin" valueType="num">
                                      <p:cBhvr>
                                        <p:cTn id="15" dur="1000" fill="hold"/>
                                        <p:tgtEl>
                                          <p:spTgt spid="28686"/>
                                        </p:tgtEl>
                                        <p:attrNameLst>
                                          <p:attrName>ppt_w</p:attrName>
                                        </p:attrNameLst>
                                      </p:cBhvr>
                                      <p:tavLst>
                                        <p:tav tm="0">
                                          <p:val>
                                            <p:fltVal val="0"/>
                                          </p:val>
                                        </p:tav>
                                        <p:tav tm="100000">
                                          <p:val>
                                            <p:strVal val="#ppt_w"/>
                                          </p:val>
                                        </p:tav>
                                      </p:tavLst>
                                    </p:anim>
                                    <p:anim calcmode="lin" valueType="num">
                                      <p:cBhvr>
                                        <p:cTn id="16" dur="1000" fill="hold"/>
                                        <p:tgtEl>
                                          <p:spTgt spid="28686"/>
                                        </p:tgtEl>
                                        <p:attrNameLst>
                                          <p:attrName>ppt_h</p:attrName>
                                        </p:attrNameLst>
                                      </p:cBhvr>
                                      <p:tavLst>
                                        <p:tav tm="0">
                                          <p:val>
                                            <p:fltVal val="0"/>
                                          </p:val>
                                        </p:tav>
                                        <p:tav tm="100000">
                                          <p:val>
                                            <p:strVal val="#ppt_h"/>
                                          </p:val>
                                        </p:tav>
                                      </p:tavLst>
                                    </p:anim>
                                    <p:anim calcmode="lin" valueType="num">
                                      <p:cBhvr>
                                        <p:cTn id="17" dur="1000" fill="hold"/>
                                        <p:tgtEl>
                                          <p:spTgt spid="28686"/>
                                        </p:tgtEl>
                                        <p:attrNameLst>
                                          <p:attrName>style.rotation</p:attrName>
                                        </p:attrNameLst>
                                      </p:cBhvr>
                                      <p:tavLst>
                                        <p:tav tm="0">
                                          <p:val>
                                            <p:fltVal val="90"/>
                                          </p:val>
                                        </p:tav>
                                        <p:tav tm="100000">
                                          <p:val>
                                            <p:fltVal val="0"/>
                                          </p:val>
                                        </p:tav>
                                      </p:tavLst>
                                    </p:anim>
                                    <p:animEffect transition="in" filter="fade">
                                      <p:cBhvr>
                                        <p:cTn id="18" dur="1000"/>
                                        <p:tgtEl>
                                          <p:spTgt spid="286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1" presetClass="entr" presetSubtype="0" fill="hold" nodeType="clickEffect">
                                  <p:stCondLst>
                                    <p:cond delay="0"/>
                                  </p:stCondLst>
                                  <p:iterate type="lt">
                                    <p:tmPct val="5000"/>
                                  </p:iterate>
                                  <p:childTnLst>
                                    <p:set>
                                      <p:cBhvr>
                                        <p:cTn id="22" dur="1" fill="hold">
                                          <p:stCondLst>
                                            <p:cond delay="0"/>
                                          </p:stCondLst>
                                        </p:cTn>
                                        <p:tgtEl>
                                          <p:spTgt spid="28687"/>
                                        </p:tgtEl>
                                        <p:attrNameLst>
                                          <p:attrName>style.visibility</p:attrName>
                                        </p:attrNameLst>
                                      </p:cBhvr>
                                      <p:to>
                                        <p:strVal val="visible"/>
                                      </p:to>
                                    </p:set>
                                    <p:anim calcmode="lin" valueType="num">
                                      <p:cBhvr>
                                        <p:cTn id="23" dur="1000" fill="hold"/>
                                        <p:tgtEl>
                                          <p:spTgt spid="28687"/>
                                        </p:tgtEl>
                                        <p:attrNameLst>
                                          <p:attrName>ppt_w</p:attrName>
                                        </p:attrNameLst>
                                      </p:cBhvr>
                                      <p:tavLst>
                                        <p:tav tm="0">
                                          <p:val>
                                            <p:fltVal val="0"/>
                                          </p:val>
                                        </p:tav>
                                        <p:tav tm="100000">
                                          <p:val>
                                            <p:strVal val="#ppt_w"/>
                                          </p:val>
                                        </p:tav>
                                      </p:tavLst>
                                    </p:anim>
                                    <p:anim calcmode="lin" valueType="num">
                                      <p:cBhvr>
                                        <p:cTn id="24" dur="1000" fill="hold"/>
                                        <p:tgtEl>
                                          <p:spTgt spid="28687"/>
                                        </p:tgtEl>
                                        <p:attrNameLst>
                                          <p:attrName>ppt_h</p:attrName>
                                        </p:attrNameLst>
                                      </p:cBhvr>
                                      <p:tavLst>
                                        <p:tav tm="0">
                                          <p:val>
                                            <p:fltVal val="0"/>
                                          </p:val>
                                        </p:tav>
                                        <p:tav tm="100000">
                                          <p:val>
                                            <p:strVal val="#ppt_h"/>
                                          </p:val>
                                        </p:tav>
                                      </p:tavLst>
                                    </p:anim>
                                    <p:anim calcmode="lin" valueType="num">
                                      <p:cBhvr>
                                        <p:cTn id="25" dur="1000" fill="hold"/>
                                        <p:tgtEl>
                                          <p:spTgt spid="28687"/>
                                        </p:tgtEl>
                                        <p:attrNameLst>
                                          <p:attrName>style.rotation</p:attrName>
                                        </p:attrNameLst>
                                      </p:cBhvr>
                                      <p:tavLst>
                                        <p:tav tm="0">
                                          <p:val>
                                            <p:fltVal val="90"/>
                                          </p:val>
                                        </p:tav>
                                        <p:tav tm="100000">
                                          <p:val>
                                            <p:fltVal val="0"/>
                                          </p:val>
                                        </p:tav>
                                      </p:tavLst>
                                    </p:anim>
                                    <p:animEffect transition="in" filter="fade">
                                      <p:cBhvr>
                                        <p:cTn id="26" dur="1000"/>
                                        <p:tgtEl>
                                          <p:spTgt spid="2868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1" presetClass="entr" presetSubtype="0" fill="hold" nodeType="clickEffect">
                                  <p:stCondLst>
                                    <p:cond delay="0"/>
                                  </p:stCondLst>
                                  <p:iterate type="lt">
                                    <p:tmPct val="5000"/>
                                  </p:iterate>
                                  <p:childTnLst>
                                    <p:set>
                                      <p:cBhvr>
                                        <p:cTn id="30" dur="1" fill="hold">
                                          <p:stCondLst>
                                            <p:cond delay="0"/>
                                          </p:stCondLst>
                                        </p:cTn>
                                        <p:tgtEl>
                                          <p:spTgt spid="28688"/>
                                        </p:tgtEl>
                                        <p:attrNameLst>
                                          <p:attrName>style.visibility</p:attrName>
                                        </p:attrNameLst>
                                      </p:cBhvr>
                                      <p:to>
                                        <p:strVal val="visible"/>
                                      </p:to>
                                    </p:set>
                                    <p:anim calcmode="lin" valueType="num">
                                      <p:cBhvr>
                                        <p:cTn id="31" dur="1000" fill="hold"/>
                                        <p:tgtEl>
                                          <p:spTgt spid="28688"/>
                                        </p:tgtEl>
                                        <p:attrNameLst>
                                          <p:attrName>ppt_w</p:attrName>
                                        </p:attrNameLst>
                                      </p:cBhvr>
                                      <p:tavLst>
                                        <p:tav tm="0">
                                          <p:val>
                                            <p:fltVal val="0"/>
                                          </p:val>
                                        </p:tav>
                                        <p:tav tm="100000">
                                          <p:val>
                                            <p:strVal val="#ppt_w"/>
                                          </p:val>
                                        </p:tav>
                                      </p:tavLst>
                                    </p:anim>
                                    <p:anim calcmode="lin" valueType="num">
                                      <p:cBhvr>
                                        <p:cTn id="32" dur="1000" fill="hold"/>
                                        <p:tgtEl>
                                          <p:spTgt spid="28688"/>
                                        </p:tgtEl>
                                        <p:attrNameLst>
                                          <p:attrName>ppt_h</p:attrName>
                                        </p:attrNameLst>
                                      </p:cBhvr>
                                      <p:tavLst>
                                        <p:tav tm="0">
                                          <p:val>
                                            <p:fltVal val="0"/>
                                          </p:val>
                                        </p:tav>
                                        <p:tav tm="100000">
                                          <p:val>
                                            <p:strVal val="#ppt_h"/>
                                          </p:val>
                                        </p:tav>
                                      </p:tavLst>
                                    </p:anim>
                                    <p:anim calcmode="lin" valueType="num">
                                      <p:cBhvr>
                                        <p:cTn id="33" dur="1000" fill="hold"/>
                                        <p:tgtEl>
                                          <p:spTgt spid="28688"/>
                                        </p:tgtEl>
                                        <p:attrNameLst>
                                          <p:attrName>style.rotation</p:attrName>
                                        </p:attrNameLst>
                                      </p:cBhvr>
                                      <p:tavLst>
                                        <p:tav tm="0">
                                          <p:val>
                                            <p:fltVal val="90"/>
                                          </p:val>
                                        </p:tav>
                                        <p:tav tm="100000">
                                          <p:val>
                                            <p:fltVal val="0"/>
                                          </p:val>
                                        </p:tav>
                                      </p:tavLst>
                                    </p:anim>
                                    <p:animEffect transition="in" filter="fade">
                                      <p:cBhvr>
                                        <p:cTn id="34" dur="1000"/>
                                        <p:tgtEl>
                                          <p:spTgt spid="286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1" presetClass="entr" presetSubtype="0" fill="hold" nodeType="clickEffect">
                                  <p:stCondLst>
                                    <p:cond delay="0"/>
                                  </p:stCondLst>
                                  <p:iterate type="lt">
                                    <p:tmPct val="5000"/>
                                  </p:iterate>
                                  <p:childTnLst>
                                    <p:set>
                                      <p:cBhvr>
                                        <p:cTn id="38" dur="1" fill="hold">
                                          <p:stCondLst>
                                            <p:cond delay="0"/>
                                          </p:stCondLst>
                                        </p:cTn>
                                        <p:tgtEl>
                                          <p:spTgt spid="28689"/>
                                        </p:tgtEl>
                                        <p:attrNameLst>
                                          <p:attrName>style.visibility</p:attrName>
                                        </p:attrNameLst>
                                      </p:cBhvr>
                                      <p:to>
                                        <p:strVal val="visible"/>
                                      </p:to>
                                    </p:set>
                                    <p:anim calcmode="lin" valueType="num">
                                      <p:cBhvr>
                                        <p:cTn id="39" dur="1000" fill="hold"/>
                                        <p:tgtEl>
                                          <p:spTgt spid="28689"/>
                                        </p:tgtEl>
                                        <p:attrNameLst>
                                          <p:attrName>ppt_w</p:attrName>
                                        </p:attrNameLst>
                                      </p:cBhvr>
                                      <p:tavLst>
                                        <p:tav tm="0">
                                          <p:val>
                                            <p:fltVal val="0"/>
                                          </p:val>
                                        </p:tav>
                                        <p:tav tm="100000">
                                          <p:val>
                                            <p:strVal val="#ppt_w"/>
                                          </p:val>
                                        </p:tav>
                                      </p:tavLst>
                                    </p:anim>
                                    <p:anim calcmode="lin" valueType="num">
                                      <p:cBhvr>
                                        <p:cTn id="40" dur="1000" fill="hold"/>
                                        <p:tgtEl>
                                          <p:spTgt spid="28689"/>
                                        </p:tgtEl>
                                        <p:attrNameLst>
                                          <p:attrName>ppt_h</p:attrName>
                                        </p:attrNameLst>
                                      </p:cBhvr>
                                      <p:tavLst>
                                        <p:tav tm="0">
                                          <p:val>
                                            <p:fltVal val="0"/>
                                          </p:val>
                                        </p:tav>
                                        <p:tav tm="100000">
                                          <p:val>
                                            <p:strVal val="#ppt_h"/>
                                          </p:val>
                                        </p:tav>
                                      </p:tavLst>
                                    </p:anim>
                                    <p:anim calcmode="lin" valueType="num">
                                      <p:cBhvr>
                                        <p:cTn id="41" dur="1000" fill="hold"/>
                                        <p:tgtEl>
                                          <p:spTgt spid="28689"/>
                                        </p:tgtEl>
                                        <p:attrNameLst>
                                          <p:attrName>style.rotation</p:attrName>
                                        </p:attrNameLst>
                                      </p:cBhvr>
                                      <p:tavLst>
                                        <p:tav tm="0">
                                          <p:val>
                                            <p:fltVal val="90"/>
                                          </p:val>
                                        </p:tav>
                                        <p:tav tm="100000">
                                          <p:val>
                                            <p:fltVal val="0"/>
                                          </p:val>
                                        </p:tav>
                                      </p:tavLst>
                                    </p:anim>
                                    <p:animEffect transition="in" filter="fade">
                                      <p:cBhvr>
                                        <p:cTn id="42" dur="1000"/>
                                        <p:tgtEl>
                                          <p:spTgt spid="2868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1" presetClass="entr" presetSubtype="0" fill="hold" nodeType="clickEffect">
                                  <p:stCondLst>
                                    <p:cond delay="0"/>
                                  </p:stCondLst>
                                  <p:iterate type="lt">
                                    <p:tmPct val="5000"/>
                                  </p:iterate>
                                  <p:childTnLst>
                                    <p:set>
                                      <p:cBhvr>
                                        <p:cTn id="46" dur="1" fill="hold">
                                          <p:stCondLst>
                                            <p:cond delay="0"/>
                                          </p:stCondLst>
                                        </p:cTn>
                                        <p:tgtEl>
                                          <p:spTgt spid="28690"/>
                                        </p:tgtEl>
                                        <p:attrNameLst>
                                          <p:attrName>style.visibility</p:attrName>
                                        </p:attrNameLst>
                                      </p:cBhvr>
                                      <p:to>
                                        <p:strVal val="visible"/>
                                      </p:to>
                                    </p:set>
                                    <p:anim calcmode="lin" valueType="num">
                                      <p:cBhvr>
                                        <p:cTn id="47" dur="1000" fill="hold"/>
                                        <p:tgtEl>
                                          <p:spTgt spid="28690"/>
                                        </p:tgtEl>
                                        <p:attrNameLst>
                                          <p:attrName>ppt_w</p:attrName>
                                        </p:attrNameLst>
                                      </p:cBhvr>
                                      <p:tavLst>
                                        <p:tav tm="0">
                                          <p:val>
                                            <p:fltVal val="0"/>
                                          </p:val>
                                        </p:tav>
                                        <p:tav tm="100000">
                                          <p:val>
                                            <p:strVal val="#ppt_w"/>
                                          </p:val>
                                        </p:tav>
                                      </p:tavLst>
                                    </p:anim>
                                    <p:anim calcmode="lin" valueType="num">
                                      <p:cBhvr>
                                        <p:cTn id="48" dur="1000" fill="hold"/>
                                        <p:tgtEl>
                                          <p:spTgt spid="28690"/>
                                        </p:tgtEl>
                                        <p:attrNameLst>
                                          <p:attrName>ppt_h</p:attrName>
                                        </p:attrNameLst>
                                      </p:cBhvr>
                                      <p:tavLst>
                                        <p:tav tm="0">
                                          <p:val>
                                            <p:fltVal val="0"/>
                                          </p:val>
                                        </p:tav>
                                        <p:tav tm="100000">
                                          <p:val>
                                            <p:strVal val="#ppt_h"/>
                                          </p:val>
                                        </p:tav>
                                      </p:tavLst>
                                    </p:anim>
                                    <p:anim calcmode="lin" valueType="num">
                                      <p:cBhvr>
                                        <p:cTn id="49" dur="1000" fill="hold"/>
                                        <p:tgtEl>
                                          <p:spTgt spid="28690"/>
                                        </p:tgtEl>
                                        <p:attrNameLst>
                                          <p:attrName>style.rotation</p:attrName>
                                        </p:attrNameLst>
                                      </p:cBhvr>
                                      <p:tavLst>
                                        <p:tav tm="0">
                                          <p:val>
                                            <p:fltVal val="90"/>
                                          </p:val>
                                        </p:tav>
                                        <p:tav tm="100000">
                                          <p:val>
                                            <p:fltVal val="0"/>
                                          </p:val>
                                        </p:tav>
                                      </p:tavLst>
                                    </p:anim>
                                    <p:animEffect transition="in" filter="fade">
                                      <p:cBhvr>
                                        <p:cTn id="50" dur="1000"/>
                                        <p:tgtEl>
                                          <p:spTgt spid="2869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1" presetClass="entr" presetSubtype="0" fill="hold" nodeType="clickEffect">
                                  <p:stCondLst>
                                    <p:cond delay="0"/>
                                  </p:stCondLst>
                                  <p:iterate type="lt">
                                    <p:tmPct val="5000"/>
                                  </p:iterate>
                                  <p:childTnLst>
                                    <p:set>
                                      <p:cBhvr>
                                        <p:cTn id="54" dur="1" fill="hold">
                                          <p:stCondLst>
                                            <p:cond delay="0"/>
                                          </p:stCondLst>
                                        </p:cTn>
                                        <p:tgtEl>
                                          <p:spTgt spid="28691"/>
                                        </p:tgtEl>
                                        <p:attrNameLst>
                                          <p:attrName>style.visibility</p:attrName>
                                        </p:attrNameLst>
                                      </p:cBhvr>
                                      <p:to>
                                        <p:strVal val="visible"/>
                                      </p:to>
                                    </p:set>
                                    <p:anim calcmode="lin" valueType="num">
                                      <p:cBhvr>
                                        <p:cTn id="55" dur="1000" fill="hold"/>
                                        <p:tgtEl>
                                          <p:spTgt spid="28691"/>
                                        </p:tgtEl>
                                        <p:attrNameLst>
                                          <p:attrName>ppt_w</p:attrName>
                                        </p:attrNameLst>
                                      </p:cBhvr>
                                      <p:tavLst>
                                        <p:tav tm="0">
                                          <p:val>
                                            <p:fltVal val="0"/>
                                          </p:val>
                                        </p:tav>
                                        <p:tav tm="100000">
                                          <p:val>
                                            <p:strVal val="#ppt_w"/>
                                          </p:val>
                                        </p:tav>
                                      </p:tavLst>
                                    </p:anim>
                                    <p:anim calcmode="lin" valueType="num">
                                      <p:cBhvr>
                                        <p:cTn id="56" dur="1000" fill="hold"/>
                                        <p:tgtEl>
                                          <p:spTgt spid="28691"/>
                                        </p:tgtEl>
                                        <p:attrNameLst>
                                          <p:attrName>ppt_h</p:attrName>
                                        </p:attrNameLst>
                                      </p:cBhvr>
                                      <p:tavLst>
                                        <p:tav tm="0">
                                          <p:val>
                                            <p:fltVal val="0"/>
                                          </p:val>
                                        </p:tav>
                                        <p:tav tm="100000">
                                          <p:val>
                                            <p:strVal val="#ppt_h"/>
                                          </p:val>
                                        </p:tav>
                                      </p:tavLst>
                                    </p:anim>
                                    <p:anim calcmode="lin" valueType="num">
                                      <p:cBhvr>
                                        <p:cTn id="57" dur="1000" fill="hold"/>
                                        <p:tgtEl>
                                          <p:spTgt spid="28691"/>
                                        </p:tgtEl>
                                        <p:attrNameLst>
                                          <p:attrName>style.rotation</p:attrName>
                                        </p:attrNameLst>
                                      </p:cBhvr>
                                      <p:tavLst>
                                        <p:tav tm="0">
                                          <p:val>
                                            <p:fltVal val="90"/>
                                          </p:val>
                                        </p:tav>
                                        <p:tav tm="100000">
                                          <p:val>
                                            <p:fltVal val="0"/>
                                          </p:val>
                                        </p:tav>
                                      </p:tavLst>
                                    </p:anim>
                                    <p:animEffect transition="in" filter="fade">
                                      <p:cBhvr>
                                        <p:cTn id="58" dur="1000"/>
                                        <p:tgtEl>
                                          <p:spTgt spid="28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930498"/>
          </a:xfrm>
        </p:spPr>
        <p:txBody>
          <a:bodyPr/>
          <a:lstStyle/>
          <a:p>
            <a:r>
              <a:rPr lang="zh-CN" altLang="en-US" dirty="0" smtClean="0"/>
              <a:t>过程建模</a:t>
            </a:r>
            <a:endParaRPr lang="zh-CN" altLang="en-US" dirty="0"/>
          </a:p>
        </p:txBody>
      </p:sp>
      <p:sp>
        <p:nvSpPr>
          <p:cNvPr id="3" name="表格占位符 2"/>
          <p:cNvSpPr>
            <a:spLocks noGrp="1"/>
          </p:cNvSpPr>
          <p:nvPr>
            <p:ph type="tbl" idx="1"/>
          </p:nvPr>
        </p:nvSpPr>
        <p:spPr/>
      </p:sp>
      <p:sp>
        <p:nvSpPr>
          <p:cNvPr id="4" name="日期占位符 3"/>
          <p:cNvSpPr>
            <a:spLocks noGrp="1"/>
          </p:cNvSpPr>
          <p:nvPr>
            <p:ph type="dt" sz="half" idx="10"/>
          </p:nvPr>
        </p:nvSpPr>
        <p:spPr/>
        <p:txBody>
          <a:bodyPr/>
          <a:lstStyle/>
          <a:p>
            <a:pPr>
              <a:defRPr/>
            </a:pPr>
            <a:fld id="{A1565497-9547-4D7C-9AAF-8964C752A5E4}" type="datetime1">
              <a:rPr lang="zh-CN" altLang="en-US" smtClean="0"/>
              <a:pPr>
                <a:defRPr/>
              </a:pPr>
              <a:t>2025-4-8</a:t>
            </a:fld>
            <a:endParaRPr lang="en-US" altLang="zh-CN"/>
          </a:p>
        </p:txBody>
      </p:sp>
      <p:sp>
        <p:nvSpPr>
          <p:cNvPr id="5" name="页脚占位符 4"/>
          <p:cNvSpPr>
            <a:spLocks noGrp="1"/>
          </p:cNvSpPr>
          <p:nvPr>
            <p:ph type="ftr" sz="quarter" idx="11"/>
          </p:nvPr>
        </p:nvSpPr>
        <p:spPr/>
        <p:txBody>
          <a:bodyPr/>
          <a:lstStyle/>
          <a:p>
            <a:pPr>
              <a:defRPr/>
            </a:pPr>
            <a:r>
              <a:rPr lang="en-US" altLang="zh-CN" smtClean="0"/>
              <a:t>6-</a:t>
            </a:r>
            <a:r>
              <a:rPr lang="zh-CN" altLang="en-US" smtClean="0"/>
              <a:t>如何管理项目进度</a:t>
            </a:r>
            <a:endParaRPr lang="en-US" altLang="zh-CN"/>
          </a:p>
        </p:txBody>
      </p:sp>
      <p:sp>
        <p:nvSpPr>
          <p:cNvPr id="6" name="灯片编号占位符 5"/>
          <p:cNvSpPr>
            <a:spLocks noGrp="1"/>
          </p:cNvSpPr>
          <p:nvPr>
            <p:ph type="sldNum" sz="quarter" idx="12"/>
          </p:nvPr>
        </p:nvSpPr>
        <p:spPr/>
        <p:txBody>
          <a:bodyPr/>
          <a:lstStyle/>
          <a:p>
            <a:pPr>
              <a:defRPr/>
            </a:pPr>
            <a:fld id="{8938EA5F-F611-4C3F-89D4-C16B31AFD366}" type="slidenum">
              <a:rPr lang="en-US" altLang="zh-CN" smtClean="0"/>
              <a:pPr>
                <a:defRPr/>
              </a:pPr>
              <a:t>15</a:t>
            </a:fld>
            <a:endParaRPr lang="en-US" altLang="zh-CN"/>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24744"/>
            <a:ext cx="6336704" cy="5459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992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5" descr="l6-2"/>
          <p:cNvSpPr>
            <a:spLocks noChangeAspect="1" noChangeArrowheads="1"/>
          </p:cNvSpPr>
          <p:nvPr/>
        </p:nvSpPr>
        <p:spPr bwMode="auto">
          <a:xfrm>
            <a:off x="1749425" y="2603500"/>
            <a:ext cx="524827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31" name="AutoShape 7" descr="l6-2"/>
          <p:cNvSpPr>
            <a:spLocks noChangeAspect="1" noChangeArrowheads="1"/>
          </p:cNvSpPr>
          <p:nvPr/>
        </p:nvSpPr>
        <p:spPr bwMode="auto">
          <a:xfrm>
            <a:off x="1749425" y="2603500"/>
            <a:ext cx="524827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25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413"/>
            <a:ext cx="91440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9"/>
          <p:cNvSpPr>
            <a:spLocks noGrp="1" noChangeArrowheads="1"/>
          </p:cNvSpPr>
          <p:nvPr>
            <p:ph type="title"/>
          </p:nvPr>
        </p:nvSpPr>
        <p:spPr/>
        <p:txBody>
          <a:bodyPr/>
          <a:lstStyle/>
          <a:p>
            <a:pPr eaLnBrk="1" hangingPunct="1"/>
            <a:r>
              <a:rPr lang="zh-CN" altLang="en-US" b="1" dirty="0" smtClean="0"/>
              <a:t>定义活动过程</a:t>
            </a:r>
            <a:r>
              <a:rPr lang="zh-CN" altLang="en-US" b="1" dirty="0" smtClean="0"/>
              <a:t>图</a:t>
            </a:r>
            <a:endParaRPr lang="zh-CN" altLang="en-US" b="1" dirty="0" smtClean="0"/>
          </a:p>
        </p:txBody>
      </p:sp>
      <p:sp>
        <p:nvSpPr>
          <p:cNvPr id="22534" name="Oval 11"/>
          <p:cNvSpPr>
            <a:spLocks noChangeArrowheads="1"/>
          </p:cNvSpPr>
          <p:nvPr/>
        </p:nvSpPr>
        <p:spPr bwMode="auto">
          <a:xfrm>
            <a:off x="5867400" y="2276475"/>
            <a:ext cx="1944688" cy="86518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b="1" smtClean="0"/>
              <a:t>定义活动过程的输出 </a:t>
            </a:r>
          </a:p>
        </p:txBody>
      </p:sp>
      <p:sp>
        <p:nvSpPr>
          <p:cNvPr id="23555" name="Rectangle 3"/>
          <p:cNvSpPr>
            <a:spLocks noGrp="1" noChangeArrowheads="1"/>
          </p:cNvSpPr>
          <p:nvPr>
            <p:ph type="body" idx="1"/>
          </p:nvPr>
        </p:nvSpPr>
        <p:spPr>
          <a:xfrm>
            <a:off x="304800" y="1066800"/>
            <a:ext cx="8534400" cy="5530850"/>
          </a:xfrm>
        </p:spPr>
        <p:txBody>
          <a:bodyPr/>
          <a:lstStyle/>
          <a:p>
            <a:pPr marL="457200" indent="-457200" eaLnBrk="1" hangingPunct="1">
              <a:lnSpc>
                <a:spcPct val="90000"/>
              </a:lnSpc>
              <a:buFont typeface="Wingdings" pitchFamily="2" charset="2"/>
              <a:buAutoNum type="arabicPeriod"/>
            </a:pPr>
            <a:r>
              <a:rPr lang="zh-CN" altLang="en-US" b="1" dirty="0" smtClean="0"/>
              <a:t>活动目录：活动目录必须包括项目中所要执行的所有活动，</a:t>
            </a:r>
            <a:r>
              <a:rPr lang="zh-CN" altLang="en-US" b="1" dirty="0" smtClean="0">
                <a:solidFill>
                  <a:srgbClr val="FF3300"/>
                </a:solidFill>
              </a:rPr>
              <a:t>活动目录可视为</a:t>
            </a:r>
            <a:r>
              <a:rPr lang="en-US" altLang="zh-CN" b="1" dirty="0" smtClean="0">
                <a:solidFill>
                  <a:srgbClr val="FF3300"/>
                </a:solidFill>
              </a:rPr>
              <a:t>WBS</a:t>
            </a:r>
            <a:r>
              <a:rPr lang="zh-CN" altLang="en-US" b="1" dirty="0" smtClean="0">
                <a:solidFill>
                  <a:srgbClr val="FF3300"/>
                </a:solidFill>
              </a:rPr>
              <a:t>的一个细化</a:t>
            </a:r>
            <a:r>
              <a:rPr lang="zh-CN" altLang="en-US" b="1" dirty="0" smtClean="0"/>
              <a:t>。这个活动目录应是完备的且属于项目范围里的活动。</a:t>
            </a:r>
          </a:p>
          <a:p>
            <a:pPr marL="457200" indent="-457200" eaLnBrk="1" hangingPunct="1">
              <a:lnSpc>
                <a:spcPct val="90000"/>
              </a:lnSpc>
              <a:buFont typeface="Wingdings" pitchFamily="2" charset="2"/>
              <a:buAutoNum type="arabicPeriod"/>
            </a:pPr>
            <a:endParaRPr lang="zh-CN" altLang="en-US" b="1" dirty="0" smtClean="0"/>
          </a:p>
          <a:p>
            <a:pPr marL="457200" indent="-457200" eaLnBrk="1" hangingPunct="1">
              <a:lnSpc>
                <a:spcPct val="90000"/>
              </a:lnSpc>
              <a:buFont typeface="Wingdings" pitchFamily="2" charset="2"/>
              <a:buAutoNum type="arabicPeriod"/>
            </a:pPr>
            <a:r>
              <a:rPr lang="zh-CN" altLang="en-US" b="1" dirty="0" smtClean="0"/>
              <a:t>细节说明：有关活动目录的细节说明应表达清楚，以方便今后其它项目知识领域管理能利用。活动目录应包括活动的具体描述，</a:t>
            </a:r>
            <a:r>
              <a:rPr lang="zh-CN" altLang="en-US" b="1" dirty="0" smtClean="0">
                <a:solidFill>
                  <a:srgbClr val="FF3300"/>
                </a:solidFill>
              </a:rPr>
              <a:t>以确保项目团队成员能理解工作应如何做。</a:t>
            </a:r>
          </a:p>
          <a:p>
            <a:pPr marL="457200" indent="-457200" eaLnBrk="1" hangingPunct="1">
              <a:lnSpc>
                <a:spcPct val="90000"/>
              </a:lnSpc>
              <a:buFont typeface="Wingdings" pitchFamily="2" charset="2"/>
              <a:buAutoNum type="arabicPeriod"/>
            </a:pPr>
            <a:endParaRPr lang="zh-CN" altLang="en-US" b="1" dirty="0" smtClean="0"/>
          </a:p>
          <a:p>
            <a:pPr marL="457200" indent="-457200" eaLnBrk="1" hangingPunct="1">
              <a:lnSpc>
                <a:spcPct val="90000"/>
              </a:lnSpc>
              <a:buFont typeface="Wingdings" pitchFamily="2" charset="2"/>
              <a:buAutoNum type="arabicPeriod"/>
            </a:pPr>
            <a:r>
              <a:rPr lang="en-US" altLang="zh-CN" b="1" dirty="0" smtClean="0"/>
              <a:t>WBS</a:t>
            </a:r>
            <a:r>
              <a:rPr lang="zh-CN" altLang="en-US" b="1" dirty="0" smtClean="0"/>
              <a:t>结构的修改：确认哪些项目细目被遗漏了或者意识到，修改必须在</a:t>
            </a:r>
            <a:r>
              <a:rPr lang="en-US" altLang="zh-CN" b="1" dirty="0" smtClean="0"/>
              <a:t>WBS</a:t>
            </a:r>
            <a:r>
              <a:rPr lang="zh-CN" altLang="en-US" b="1" dirty="0" smtClean="0"/>
              <a:t>中反映出来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459060C-87EB-4AB5-8364-1BB5B0F12771}" type="datetime1">
              <a:rPr lang="zh-CN" altLang="en-US" smtClean="0">
                <a:solidFill>
                  <a:srgbClr val="FF0000"/>
                </a:solidFill>
              </a:rPr>
              <a:pPr eaLnBrk="1" hangingPunct="1"/>
              <a:t>2025-4-8</a:t>
            </a:fld>
            <a:endParaRPr lang="en-US" altLang="zh-CN" smtClean="0">
              <a:solidFill>
                <a:srgbClr val="FF0000"/>
              </a:solidFill>
            </a:endParaRPr>
          </a:p>
        </p:txBody>
      </p:sp>
      <p:sp>
        <p:nvSpPr>
          <p:cNvPr id="24579"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mtClean="0">
                <a:solidFill>
                  <a:srgbClr val="FF0000"/>
                </a:solidFill>
              </a:rPr>
              <a:t>6-</a:t>
            </a:r>
            <a:r>
              <a:rPr lang="zh-CN" altLang="en-US" smtClean="0">
                <a:solidFill>
                  <a:srgbClr val="FF0000"/>
                </a:solidFill>
              </a:rPr>
              <a:t>如何管理项目进度</a:t>
            </a:r>
            <a:endParaRPr lang="en-US" altLang="zh-CN" smtClean="0">
              <a:solidFill>
                <a:srgbClr val="FF0000"/>
              </a:solidFill>
            </a:endParaRPr>
          </a:p>
        </p:txBody>
      </p:sp>
      <p:sp>
        <p:nvSpPr>
          <p:cNvPr id="2458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6DB0DE1-BD2F-4C27-BE84-E8C3E7A80E4D}" type="slidenum">
              <a:rPr lang="en-US" altLang="zh-CN" smtClean="0">
                <a:solidFill>
                  <a:srgbClr val="FF0000"/>
                </a:solidFill>
              </a:rPr>
              <a:pPr eaLnBrk="1" hangingPunct="1"/>
              <a:t>18</a:t>
            </a:fld>
            <a:endParaRPr lang="en-US" altLang="zh-CN" smtClean="0">
              <a:solidFill>
                <a:srgbClr val="FF0000"/>
              </a:solidFill>
            </a:endParaRPr>
          </a:p>
        </p:txBody>
      </p:sp>
      <p:sp>
        <p:nvSpPr>
          <p:cNvPr id="24581" name="Rectangle 5"/>
          <p:cNvSpPr>
            <a:spLocks noChangeArrowheads="1"/>
          </p:cNvSpPr>
          <p:nvPr/>
        </p:nvSpPr>
        <p:spPr bwMode="auto">
          <a:xfrm>
            <a:off x="0" y="5949950"/>
            <a:ext cx="54356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13314" name="Rectangle 2"/>
          <p:cNvSpPr>
            <a:spLocks noGrp="1" noChangeArrowheads="1"/>
          </p:cNvSpPr>
          <p:nvPr>
            <p:ph type="title"/>
          </p:nvPr>
        </p:nvSpPr>
        <p:spPr>
          <a:xfrm>
            <a:off x="395288" y="322263"/>
            <a:ext cx="8424862" cy="874712"/>
          </a:xfrm>
        </p:spPr>
        <p:txBody>
          <a:bodyPr anchor="ctr"/>
          <a:lstStyle/>
          <a:p>
            <a:pPr eaLnBrk="1" hangingPunct="1">
              <a:defRPr/>
            </a:pPr>
            <a:r>
              <a:rPr lang="en-US" altLang="zh-CN" dirty="0" smtClean="0"/>
              <a:t>2.</a:t>
            </a:r>
            <a:r>
              <a:rPr lang="zh-CN" altLang="en-US" dirty="0"/>
              <a:t> </a:t>
            </a:r>
            <a:r>
              <a:rPr lang="zh-CN" altLang="en-US" dirty="0" smtClean="0"/>
              <a:t>如何给活动排序？</a:t>
            </a:r>
          </a:p>
        </p:txBody>
      </p:sp>
      <p:sp>
        <p:nvSpPr>
          <p:cNvPr id="13315" name="Rectangle 3"/>
          <p:cNvSpPr>
            <a:spLocks noGrp="1" noChangeArrowheads="1"/>
          </p:cNvSpPr>
          <p:nvPr>
            <p:ph type="body" idx="1"/>
          </p:nvPr>
        </p:nvSpPr>
        <p:spPr>
          <a:xfrm>
            <a:off x="468313" y="1408113"/>
            <a:ext cx="8229600" cy="5013325"/>
          </a:xfrm>
        </p:spPr>
        <p:txBody>
          <a:bodyPr/>
          <a:lstStyle/>
          <a:p>
            <a:pPr eaLnBrk="1" hangingPunct="1">
              <a:lnSpc>
                <a:spcPct val="150000"/>
              </a:lnSpc>
              <a:spcBef>
                <a:spcPts val="0"/>
              </a:spcBef>
              <a:defRPr/>
            </a:pPr>
            <a:r>
              <a:rPr lang="zh-CN" altLang="en-US" dirty="0" smtClean="0">
                <a:solidFill>
                  <a:srgbClr val="0000FF"/>
                </a:solidFill>
                <a:latin typeface="Times New Roman" pitchFamily="18" charset="0"/>
                <a:cs typeface="Times New Roman" pitchFamily="18" charset="0"/>
              </a:rPr>
              <a:t>活动排序（</a:t>
            </a:r>
            <a:r>
              <a:rPr lang="en-US" altLang="zh-CN" dirty="0" smtClean="0">
                <a:solidFill>
                  <a:srgbClr val="0000FF"/>
                </a:solidFill>
                <a:latin typeface="Times New Roman" pitchFamily="18" charset="0"/>
                <a:cs typeface="Times New Roman" pitchFamily="18" charset="0"/>
              </a:rPr>
              <a:t>Activity sequencing</a:t>
            </a:r>
            <a:r>
              <a:rPr lang="zh-CN" altLang="en-US" dirty="0" smtClean="0">
                <a:solidFill>
                  <a:srgbClr val="0000FF"/>
                </a:solidFill>
                <a:latin typeface="Times New Roman" pitchFamily="18" charset="0"/>
                <a:cs typeface="Times New Roman" pitchFamily="18" charset="0"/>
              </a:rPr>
              <a:t>）</a:t>
            </a:r>
            <a:r>
              <a:rPr lang="zh-CN" altLang="en-US" dirty="0" smtClean="0">
                <a:latin typeface="Times New Roman" pitchFamily="18" charset="0"/>
                <a:cs typeface="Times New Roman" pitchFamily="18" charset="0"/>
              </a:rPr>
              <a:t>是指识别并记录项目活动之间存在的依赖关系（确认并编制活动间的相关性）。</a:t>
            </a:r>
            <a:endParaRPr lang="en-US" altLang="zh-CN" dirty="0" smtClean="0">
              <a:latin typeface="Times New Roman" pitchFamily="18" charset="0"/>
              <a:cs typeface="Times New Roman" pitchFamily="18" charset="0"/>
            </a:endParaRPr>
          </a:p>
          <a:p>
            <a:pPr eaLnBrk="1" hangingPunct="1">
              <a:lnSpc>
                <a:spcPct val="150000"/>
              </a:lnSpc>
              <a:spcBef>
                <a:spcPts val="0"/>
              </a:spcBef>
              <a:defRPr/>
            </a:pPr>
            <a:r>
              <a:rPr lang="zh-CN" altLang="en-US" dirty="0" smtClean="0">
                <a:solidFill>
                  <a:srgbClr val="0000FF"/>
                </a:solidFill>
                <a:latin typeface="Times New Roman" pitchFamily="18" charset="0"/>
                <a:cs typeface="Times New Roman" pitchFamily="18" charset="0"/>
              </a:rPr>
              <a:t>例</a:t>
            </a:r>
            <a:r>
              <a:rPr lang="zh-CN" altLang="en-US" dirty="0">
                <a:solidFill>
                  <a:srgbClr val="0000FF"/>
                </a:solidFill>
                <a:latin typeface="Times New Roman" pitchFamily="18" charset="0"/>
                <a:cs typeface="Times New Roman" pitchFamily="18" charset="0"/>
              </a:rPr>
              <a:t>：</a:t>
            </a:r>
            <a:endParaRPr lang="zh-CN" altLang="en-US" dirty="0" smtClean="0">
              <a:latin typeface="Times New Roman" pitchFamily="18" charset="0"/>
              <a:cs typeface="Times New Roman" pitchFamily="18" charset="0"/>
            </a:endParaRPr>
          </a:p>
          <a:p>
            <a:pPr lvl="1" eaLnBrk="1" hangingPunct="1">
              <a:lnSpc>
                <a:spcPct val="150000"/>
              </a:lnSpc>
              <a:spcBef>
                <a:spcPts val="0"/>
              </a:spcBef>
              <a:defRPr/>
            </a:pPr>
            <a:r>
              <a:rPr lang="zh-CN" altLang="en-US" dirty="0" smtClean="0">
                <a:latin typeface="Times New Roman" pitchFamily="18" charset="0"/>
                <a:cs typeface="Times New Roman" pitchFamily="18" charset="0"/>
              </a:rPr>
              <a:t>某活动是否必须在另一活动开始之前完成？</a:t>
            </a:r>
            <a:endParaRPr lang="en-US" altLang="zh-CN" dirty="0" smtClean="0">
              <a:latin typeface="Times New Roman" pitchFamily="18" charset="0"/>
              <a:cs typeface="Times New Roman" pitchFamily="18" charset="0"/>
            </a:endParaRPr>
          </a:p>
          <a:p>
            <a:pPr lvl="1" eaLnBrk="1" hangingPunct="1">
              <a:lnSpc>
                <a:spcPct val="150000"/>
              </a:lnSpc>
              <a:spcBef>
                <a:spcPts val="0"/>
              </a:spcBef>
              <a:defRPr/>
            </a:pPr>
            <a:r>
              <a:rPr lang="zh-CN" altLang="en-US" dirty="0" smtClean="0">
                <a:latin typeface="Times New Roman" pitchFamily="18" charset="0"/>
                <a:cs typeface="Times New Roman" pitchFamily="18" charset="0"/>
              </a:rPr>
              <a:t>这几项活动是否可以并行？</a:t>
            </a:r>
          </a:p>
          <a:p>
            <a:pPr eaLnBrk="1" hangingPunct="1">
              <a:lnSpc>
                <a:spcPct val="150000"/>
              </a:lnSpc>
              <a:spcBef>
                <a:spcPts val="0"/>
              </a:spcBef>
              <a:defRPr/>
            </a:pPr>
            <a:r>
              <a:rPr lang="zh-CN" altLang="en-US" dirty="0" smtClean="0">
                <a:solidFill>
                  <a:srgbClr val="0000FF"/>
                </a:solidFill>
                <a:latin typeface="Times New Roman" pitchFamily="18" charset="0"/>
                <a:cs typeface="Times New Roman" pitchFamily="18" charset="0"/>
              </a:rPr>
              <a:t>主要输出</a:t>
            </a:r>
          </a:p>
          <a:p>
            <a:pPr lvl="1" eaLnBrk="1" hangingPunct="1">
              <a:lnSpc>
                <a:spcPct val="150000"/>
              </a:lnSpc>
              <a:spcBef>
                <a:spcPts val="0"/>
              </a:spcBef>
              <a:defRPr/>
            </a:pPr>
            <a:r>
              <a:rPr lang="zh-CN" altLang="en-US" dirty="0" smtClean="0">
                <a:latin typeface="Times New Roman" pitchFamily="18" charset="0"/>
                <a:cs typeface="Times New Roman" pitchFamily="18" charset="0"/>
              </a:rPr>
              <a:t>项目进度网络图</a:t>
            </a:r>
            <a:endParaRPr lang="en-US" altLang="zh-CN" dirty="0" smtClean="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left)">
                                      <p:cBhvr>
                                        <p:cTn id="7" dur="500"/>
                                        <p:tgtEl>
                                          <p:spTgt spid="13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wipe(left)">
                                      <p:cBhvr>
                                        <p:cTn id="12" dur="500"/>
                                        <p:tgtEl>
                                          <p:spTgt spid="13315">
                                            <p:txEl>
                                              <p:pRg st="1" end="1"/>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3315">
                                            <p:txEl>
                                              <p:pRg st="2" end="2"/>
                                            </p:txEl>
                                          </p:spTgt>
                                        </p:tgtEl>
                                        <p:attrNameLst>
                                          <p:attrName>style.visibility</p:attrName>
                                        </p:attrNameLst>
                                      </p:cBhvr>
                                      <p:to>
                                        <p:strVal val="visible"/>
                                      </p:to>
                                    </p:set>
                                    <p:animEffect transition="in" filter="wipe(left)">
                                      <p:cBhvr>
                                        <p:cTn id="16" dur="500"/>
                                        <p:tgtEl>
                                          <p:spTgt spid="13315">
                                            <p:txEl>
                                              <p:pRg st="2" end="2"/>
                                            </p:txEl>
                                          </p:spTgt>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315">
                                            <p:txEl>
                                              <p:pRg st="3" end="3"/>
                                            </p:txEl>
                                          </p:spTgt>
                                        </p:tgtEl>
                                        <p:attrNameLst>
                                          <p:attrName>style.visibility</p:attrName>
                                        </p:attrNameLst>
                                      </p:cBhvr>
                                      <p:to>
                                        <p:strVal val="visible"/>
                                      </p:to>
                                    </p:set>
                                    <p:animEffect transition="in" filter="wipe(left)">
                                      <p:cBhvr>
                                        <p:cTn id="20" dur="500"/>
                                        <p:tgtEl>
                                          <p:spTgt spid="133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15">
                                            <p:txEl>
                                              <p:pRg st="4" end="4"/>
                                            </p:txEl>
                                          </p:spTgt>
                                        </p:tgtEl>
                                        <p:attrNameLst>
                                          <p:attrName>style.visibility</p:attrName>
                                        </p:attrNameLst>
                                      </p:cBhvr>
                                      <p:to>
                                        <p:strVal val="visible"/>
                                      </p:to>
                                    </p:set>
                                    <p:anim calcmode="lin" valueType="num">
                                      <p:cBhvr additive="base">
                                        <p:cTn id="25" dur="5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315">
                                            <p:txEl>
                                              <p:pRg st="5" end="5"/>
                                            </p:txEl>
                                          </p:spTgt>
                                        </p:tgtEl>
                                        <p:attrNameLst>
                                          <p:attrName>style.visibility</p:attrName>
                                        </p:attrNameLst>
                                      </p:cBhvr>
                                      <p:to>
                                        <p:strVal val="visible"/>
                                      </p:to>
                                    </p:set>
                                    <p:anim calcmode="lin" valueType="num">
                                      <p:cBhvr additive="base">
                                        <p:cTn id="29" dur="500" fill="hold"/>
                                        <p:tgtEl>
                                          <p:spTgt spid="133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3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6987083-237B-4135-9F16-909F28951CAE}" type="slidenum">
              <a:rPr lang="en-US" altLang="zh-CN" smtClean="0">
                <a:solidFill>
                  <a:srgbClr val="FF0000"/>
                </a:solidFill>
              </a:rPr>
              <a:pPr eaLnBrk="1" hangingPunct="1"/>
              <a:t>19</a:t>
            </a:fld>
            <a:endParaRPr lang="en-US" altLang="zh-CN" smtClean="0">
              <a:solidFill>
                <a:srgbClr val="FF0000"/>
              </a:solidFill>
            </a:endParaRPr>
          </a:p>
        </p:txBody>
      </p:sp>
      <p:sp>
        <p:nvSpPr>
          <p:cNvPr id="188418" name="Rectangle 2"/>
          <p:cNvSpPr>
            <a:spLocks noGrp="1" noChangeArrowheads="1"/>
          </p:cNvSpPr>
          <p:nvPr>
            <p:ph type="title"/>
          </p:nvPr>
        </p:nvSpPr>
        <p:spPr>
          <a:xfrm>
            <a:off x="323850" y="765175"/>
            <a:ext cx="7515225" cy="638175"/>
          </a:xfrm>
        </p:spPr>
        <p:txBody>
          <a:bodyPr lIns="90488" tIns="44450" rIns="90488" bIns="44450" anchor="t">
            <a:spAutoFit/>
          </a:bodyPr>
          <a:lstStyle/>
          <a:p>
            <a:pPr>
              <a:spcBef>
                <a:spcPct val="50000"/>
              </a:spcBef>
              <a:defRPr/>
            </a:pPr>
            <a:r>
              <a:rPr kumimoji="1" lang="zh-CN" altLang="en-US" dirty="0" smtClean="0"/>
              <a:t>活动依赖关系</a:t>
            </a:r>
            <a:r>
              <a:rPr kumimoji="1" lang="zh-CN" altLang="en-US" dirty="0"/>
              <a:t>类型</a:t>
            </a:r>
            <a:r>
              <a:rPr kumimoji="1" lang="zh-CN" altLang="en-US" dirty="0" smtClean="0">
                <a:solidFill>
                  <a:srgbClr val="0000FF"/>
                </a:solidFill>
              </a:rPr>
              <a:t>     </a:t>
            </a:r>
            <a:endParaRPr kumimoji="1" lang="zh-CN" altLang="en-US" dirty="0" smtClean="0"/>
          </a:p>
        </p:txBody>
      </p:sp>
      <p:pic>
        <p:nvPicPr>
          <p:cNvPr id="2560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088" y="2613025"/>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3260725"/>
            <a:ext cx="7080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550" y="3836988"/>
            <a:ext cx="7413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3088" y="4557713"/>
            <a:ext cx="10144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Rectangle 7"/>
          <p:cNvSpPr>
            <a:spLocks noChangeArrowheads="1"/>
          </p:cNvSpPr>
          <p:nvPr/>
        </p:nvSpPr>
        <p:spPr bwMode="auto">
          <a:xfrm>
            <a:off x="5751513" y="4470400"/>
            <a:ext cx="20875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很少使用，仅专业象征性使用</a:t>
            </a:r>
          </a:p>
        </p:txBody>
      </p:sp>
      <p:sp>
        <p:nvSpPr>
          <p:cNvPr id="188424" name="Rectangle 8"/>
          <p:cNvSpPr>
            <a:spLocks noChangeArrowheads="1"/>
          </p:cNvSpPr>
          <p:nvPr/>
        </p:nvSpPr>
        <p:spPr bwMode="auto">
          <a:xfrm>
            <a:off x="4022725" y="4470400"/>
            <a:ext cx="1728788" cy="679450"/>
          </a:xfrm>
          <a:prstGeom prst="rect">
            <a:avLst/>
          </a:prstGeom>
          <a:noFill/>
          <a:ln>
            <a:noFill/>
          </a:ln>
          <a:effectLst/>
          <a:ex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smtClean="0">
              <a:solidFill>
                <a:srgbClr val="000000"/>
              </a:solidFill>
            </a:endParaRPr>
          </a:p>
        </p:txBody>
      </p:sp>
      <p:sp>
        <p:nvSpPr>
          <p:cNvPr id="25610" name="Rectangle 9"/>
          <p:cNvSpPr>
            <a:spLocks noChangeArrowheads="1"/>
          </p:cNvSpPr>
          <p:nvPr/>
        </p:nvSpPr>
        <p:spPr bwMode="auto">
          <a:xfrm>
            <a:off x="2124075" y="4470400"/>
            <a:ext cx="18986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dirty="0">
                <a:solidFill>
                  <a:srgbClr val="000000"/>
                </a:solidFill>
                <a:cs typeface="Times New Roman" pitchFamily="18" charset="0"/>
              </a:rPr>
              <a:t>SF</a:t>
            </a:r>
          </a:p>
          <a:p>
            <a:pPr algn="ctr" eaLnBrk="0" hangingPunct="0"/>
            <a:r>
              <a:rPr lang="en-US" altLang="zh-CN" sz="1600" b="1" dirty="0">
                <a:solidFill>
                  <a:srgbClr val="000000"/>
                </a:solidFill>
                <a:cs typeface="Times New Roman" pitchFamily="18" charset="0"/>
              </a:rPr>
              <a:t>Start-to-finish</a:t>
            </a:r>
          </a:p>
        </p:txBody>
      </p:sp>
      <p:sp>
        <p:nvSpPr>
          <p:cNvPr id="25611" name="Rectangle 10"/>
          <p:cNvSpPr>
            <a:spLocks noChangeArrowheads="1"/>
          </p:cNvSpPr>
          <p:nvPr/>
        </p:nvSpPr>
        <p:spPr bwMode="auto">
          <a:xfrm>
            <a:off x="684213" y="4437063"/>
            <a:ext cx="13779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开始－完成</a:t>
            </a:r>
          </a:p>
        </p:txBody>
      </p:sp>
      <p:sp>
        <p:nvSpPr>
          <p:cNvPr id="25612" name="Rectangle 11"/>
          <p:cNvSpPr>
            <a:spLocks noChangeArrowheads="1"/>
          </p:cNvSpPr>
          <p:nvPr/>
        </p:nvSpPr>
        <p:spPr bwMode="auto">
          <a:xfrm>
            <a:off x="5751513" y="3779838"/>
            <a:ext cx="2087562"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复制磁盘</a:t>
            </a:r>
            <a:r>
              <a:rPr lang="en-US" altLang="zh-CN" sz="1600" b="1">
                <a:solidFill>
                  <a:srgbClr val="000000"/>
                </a:solidFill>
                <a:cs typeface="Times New Roman" pitchFamily="18" charset="0"/>
              </a:rPr>
              <a:t>— </a:t>
            </a:r>
            <a:r>
              <a:rPr lang="zh-CN" altLang="en-US" sz="1600" b="1">
                <a:solidFill>
                  <a:srgbClr val="000000"/>
                </a:solidFill>
                <a:cs typeface="Times New Roman" pitchFamily="18" charset="0"/>
              </a:rPr>
              <a:t>创建文件</a:t>
            </a:r>
          </a:p>
        </p:txBody>
      </p:sp>
      <p:sp>
        <p:nvSpPr>
          <p:cNvPr id="188428" name="Rectangle 12"/>
          <p:cNvSpPr>
            <a:spLocks noChangeArrowheads="1"/>
          </p:cNvSpPr>
          <p:nvPr/>
        </p:nvSpPr>
        <p:spPr bwMode="auto">
          <a:xfrm>
            <a:off x="4022725" y="3779838"/>
            <a:ext cx="1728788" cy="690562"/>
          </a:xfrm>
          <a:prstGeom prst="rect">
            <a:avLst/>
          </a:prstGeom>
          <a:noFill/>
          <a:ln>
            <a:noFill/>
          </a:ln>
          <a:effectLst/>
          <a:ex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smtClean="0">
              <a:solidFill>
                <a:srgbClr val="000000"/>
              </a:solidFill>
            </a:endParaRPr>
          </a:p>
        </p:txBody>
      </p:sp>
      <p:sp>
        <p:nvSpPr>
          <p:cNvPr id="25614" name="Rectangle 13"/>
          <p:cNvSpPr>
            <a:spLocks noChangeArrowheads="1"/>
          </p:cNvSpPr>
          <p:nvPr/>
        </p:nvSpPr>
        <p:spPr bwMode="auto">
          <a:xfrm>
            <a:off x="2124075" y="3779838"/>
            <a:ext cx="189865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a:solidFill>
                  <a:srgbClr val="000000"/>
                </a:solidFill>
                <a:cs typeface="Times New Roman" pitchFamily="18" charset="0"/>
              </a:rPr>
              <a:t>FF</a:t>
            </a:r>
          </a:p>
          <a:p>
            <a:pPr algn="ctr" eaLnBrk="0" hangingPunct="0"/>
            <a:r>
              <a:rPr lang="en-US" altLang="zh-CN" sz="1600" b="1">
                <a:solidFill>
                  <a:srgbClr val="000000"/>
                </a:solidFill>
                <a:cs typeface="Times New Roman" pitchFamily="18" charset="0"/>
              </a:rPr>
              <a:t>Finish-to-finish</a:t>
            </a:r>
          </a:p>
        </p:txBody>
      </p:sp>
      <p:sp>
        <p:nvSpPr>
          <p:cNvPr id="25615" name="Rectangle 14"/>
          <p:cNvSpPr>
            <a:spLocks noChangeArrowheads="1"/>
          </p:cNvSpPr>
          <p:nvPr/>
        </p:nvSpPr>
        <p:spPr bwMode="auto">
          <a:xfrm>
            <a:off x="684213" y="3813175"/>
            <a:ext cx="13779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完成－完成</a:t>
            </a:r>
          </a:p>
        </p:txBody>
      </p:sp>
      <p:sp>
        <p:nvSpPr>
          <p:cNvPr id="25616" name="Rectangle 15"/>
          <p:cNvSpPr>
            <a:spLocks noChangeArrowheads="1"/>
          </p:cNvSpPr>
          <p:nvPr/>
        </p:nvSpPr>
        <p:spPr bwMode="auto">
          <a:xfrm>
            <a:off x="5751513" y="3111500"/>
            <a:ext cx="2087562"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选择设计</a:t>
            </a:r>
            <a:r>
              <a:rPr lang="en-US" altLang="zh-CN" sz="1600" b="1">
                <a:solidFill>
                  <a:srgbClr val="000000"/>
                </a:solidFill>
                <a:cs typeface="Times New Roman" pitchFamily="18" charset="0"/>
              </a:rPr>
              <a:t>— </a:t>
            </a:r>
            <a:r>
              <a:rPr lang="zh-CN" altLang="en-US" sz="1600" b="1">
                <a:solidFill>
                  <a:srgbClr val="000000"/>
                </a:solidFill>
                <a:cs typeface="Times New Roman" pitchFamily="18" charset="0"/>
              </a:rPr>
              <a:t>选择买主</a:t>
            </a:r>
          </a:p>
        </p:txBody>
      </p:sp>
      <p:sp>
        <p:nvSpPr>
          <p:cNvPr id="188432" name="Rectangle 16"/>
          <p:cNvSpPr>
            <a:spLocks noChangeArrowheads="1"/>
          </p:cNvSpPr>
          <p:nvPr/>
        </p:nvSpPr>
        <p:spPr bwMode="auto">
          <a:xfrm>
            <a:off x="4022725" y="3111500"/>
            <a:ext cx="1728788" cy="668338"/>
          </a:xfrm>
          <a:prstGeom prst="rect">
            <a:avLst/>
          </a:prstGeom>
          <a:noFill/>
          <a:ln>
            <a:noFill/>
          </a:ln>
          <a:effectLst/>
          <a:ex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smtClean="0">
              <a:solidFill>
                <a:srgbClr val="000000"/>
              </a:solidFill>
            </a:endParaRPr>
          </a:p>
        </p:txBody>
      </p:sp>
      <p:sp>
        <p:nvSpPr>
          <p:cNvPr id="25618" name="Rectangle 17"/>
          <p:cNvSpPr>
            <a:spLocks noChangeArrowheads="1"/>
          </p:cNvSpPr>
          <p:nvPr/>
        </p:nvSpPr>
        <p:spPr bwMode="auto">
          <a:xfrm>
            <a:off x="2124075" y="3111500"/>
            <a:ext cx="18986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a:solidFill>
                  <a:srgbClr val="000000"/>
                </a:solidFill>
                <a:cs typeface="Times New Roman" pitchFamily="18" charset="0"/>
              </a:rPr>
              <a:t>SS</a:t>
            </a:r>
          </a:p>
          <a:p>
            <a:pPr algn="ctr" eaLnBrk="0" hangingPunct="0"/>
            <a:r>
              <a:rPr lang="en-US" altLang="zh-CN" sz="1600" b="1">
                <a:solidFill>
                  <a:srgbClr val="000000"/>
                </a:solidFill>
                <a:cs typeface="Times New Roman" pitchFamily="18" charset="0"/>
              </a:rPr>
              <a:t>Start-to-start</a:t>
            </a:r>
          </a:p>
        </p:txBody>
      </p:sp>
      <p:sp>
        <p:nvSpPr>
          <p:cNvPr id="25619" name="Rectangle 18"/>
          <p:cNvSpPr>
            <a:spLocks noChangeArrowheads="1"/>
          </p:cNvSpPr>
          <p:nvPr/>
        </p:nvSpPr>
        <p:spPr bwMode="auto">
          <a:xfrm>
            <a:off x="684213" y="3144838"/>
            <a:ext cx="1377950"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开始－开始</a:t>
            </a:r>
          </a:p>
        </p:txBody>
      </p:sp>
      <p:sp>
        <p:nvSpPr>
          <p:cNvPr id="25620" name="Rectangle 19"/>
          <p:cNvSpPr>
            <a:spLocks noChangeArrowheads="1"/>
          </p:cNvSpPr>
          <p:nvPr/>
        </p:nvSpPr>
        <p:spPr bwMode="auto">
          <a:xfrm>
            <a:off x="5751513" y="2532063"/>
            <a:ext cx="20875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需求分析</a:t>
            </a:r>
            <a:r>
              <a:rPr lang="en-US" altLang="zh-CN" sz="1600" b="1">
                <a:solidFill>
                  <a:srgbClr val="FF0000"/>
                </a:solidFill>
                <a:cs typeface="Times New Roman" pitchFamily="18" charset="0"/>
              </a:rPr>
              <a:t>— </a:t>
            </a:r>
            <a:r>
              <a:rPr lang="zh-CN" altLang="en-US" sz="1600" b="1">
                <a:solidFill>
                  <a:srgbClr val="FF0000"/>
                </a:solidFill>
                <a:cs typeface="Times New Roman" pitchFamily="18" charset="0"/>
              </a:rPr>
              <a:t>系统设计</a:t>
            </a:r>
          </a:p>
        </p:txBody>
      </p:sp>
      <p:sp>
        <p:nvSpPr>
          <p:cNvPr id="188436" name="Rectangle 20"/>
          <p:cNvSpPr>
            <a:spLocks noChangeArrowheads="1"/>
          </p:cNvSpPr>
          <p:nvPr/>
        </p:nvSpPr>
        <p:spPr bwMode="auto">
          <a:xfrm>
            <a:off x="4022725" y="2554288"/>
            <a:ext cx="1728788" cy="579437"/>
          </a:xfrm>
          <a:prstGeom prst="rect">
            <a:avLst/>
          </a:prstGeom>
          <a:noFill/>
          <a:ln>
            <a:noFill/>
          </a:ln>
          <a:effectLst/>
          <a:ex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smtClean="0">
              <a:solidFill>
                <a:srgbClr val="000000"/>
              </a:solidFill>
            </a:endParaRPr>
          </a:p>
        </p:txBody>
      </p:sp>
      <p:sp>
        <p:nvSpPr>
          <p:cNvPr id="25622" name="Rectangle 21"/>
          <p:cNvSpPr>
            <a:spLocks noChangeArrowheads="1"/>
          </p:cNvSpPr>
          <p:nvPr/>
        </p:nvSpPr>
        <p:spPr bwMode="auto">
          <a:xfrm>
            <a:off x="2124075" y="2532063"/>
            <a:ext cx="1898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a:solidFill>
                  <a:srgbClr val="000000"/>
                </a:solidFill>
                <a:cs typeface="Times New Roman" pitchFamily="18" charset="0"/>
              </a:rPr>
              <a:t>FS</a:t>
            </a:r>
          </a:p>
          <a:p>
            <a:pPr algn="ctr" eaLnBrk="0" hangingPunct="0"/>
            <a:r>
              <a:rPr lang="en-US" altLang="zh-CN" sz="1600" b="1">
                <a:solidFill>
                  <a:srgbClr val="000000"/>
                </a:solidFill>
                <a:cs typeface="Times New Roman" pitchFamily="18" charset="0"/>
              </a:rPr>
              <a:t>Finish-to-start</a:t>
            </a:r>
          </a:p>
        </p:txBody>
      </p:sp>
      <p:sp>
        <p:nvSpPr>
          <p:cNvPr id="25623" name="Rectangle 22"/>
          <p:cNvSpPr>
            <a:spLocks noChangeArrowheads="1"/>
          </p:cNvSpPr>
          <p:nvPr/>
        </p:nvSpPr>
        <p:spPr bwMode="auto">
          <a:xfrm>
            <a:off x="684213" y="2565400"/>
            <a:ext cx="1377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完成－开始</a:t>
            </a:r>
          </a:p>
        </p:txBody>
      </p:sp>
      <p:sp>
        <p:nvSpPr>
          <p:cNvPr id="25624" name="Rectangle 23"/>
          <p:cNvSpPr>
            <a:spLocks noChangeArrowheads="1"/>
          </p:cNvSpPr>
          <p:nvPr/>
        </p:nvSpPr>
        <p:spPr bwMode="auto">
          <a:xfrm>
            <a:off x="5751513" y="1952625"/>
            <a:ext cx="20875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FF"/>
                </a:solidFill>
                <a:cs typeface="Times New Roman" pitchFamily="18" charset="0"/>
              </a:rPr>
              <a:t>典型例子</a:t>
            </a:r>
          </a:p>
        </p:txBody>
      </p:sp>
      <p:sp>
        <p:nvSpPr>
          <p:cNvPr id="25625" name="Rectangle 24"/>
          <p:cNvSpPr>
            <a:spLocks noChangeArrowheads="1"/>
          </p:cNvSpPr>
          <p:nvPr/>
        </p:nvSpPr>
        <p:spPr bwMode="auto">
          <a:xfrm>
            <a:off x="4022725" y="1952625"/>
            <a:ext cx="17287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FF"/>
                </a:solidFill>
                <a:cs typeface="Times New Roman" pitchFamily="18" charset="0"/>
              </a:rPr>
              <a:t>图示</a:t>
            </a:r>
          </a:p>
        </p:txBody>
      </p:sp>
      <p:sp>
        <p:nvSpPr>
          <p:cNvPr id="25626" name="Rectangle 25"/>
          <p:cNvSpPr>
            <a:spLocks noChangeArrowheads="1"/>
          </p:cNvSpPr>
          <p:nvPr/>
        </p:nvSpPr>
        <p:spPr bwMode="auto">
          <a:xfrm>
            <a:off x="2447925" y="1952625"/>
            <a:ext cx="157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FF"/>
                </a:solidFill>
                <a:cs typeface="Times New Roman" pitchFamily="18" charset="0"/>
              </a:rPr>
              <a:t>缩写</a:t>
            </a:r>
          </a:p>
        </p:txBody>
      </p:sp>
      <p:sp>
        <p:nvSpPr>
          <p:cNvPr id="25627" name="Rectangle 26"/>
          <p:cNvSpPr>
            <a:spLocks noChangeArrowheads="1"/>
          </p:cNvSpPr>
          <p:nvPr/>
        </p:nvSpPr>
        <p:spPr bwMode="auto">
          <a:xfrm>
            <a:off x="684213" y="1985963"/>
            <a:ext cx="1377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依赖关系</a:t>
            </a:r>
          </a:p>
        </p:txBody>
      </p:sp>
      <p:sp>
        <p:nvSpPr>
          <p:cNvPr id="25628" name="Line 28"/>
          <p:cNvSpPr>
            <a:spLocks noChangeShapeType="1"/>
          </p:cNvSpPr>
          <p:nvPr/>
        </p:nvSpPr>
        <p:spPr bwMode="auto">
          <a:xfrm flipV="1">
            <a:off x="611188" y="5149850"/>
            <a:ext cx="7227887" cy="7938"/>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9" name="Line 32"/>
          <p:cNvSpPr>
            <a:spLocks noChangeShapeType="1"/>
          </p:cNvSpPr>
          <p:nvPr/>
        </p:nvSpPr>
        <p:spPr bwMode="auto">
          <a:xfrm>
            <a:off x="2124075" y="1916113"/>
            <a:ext cx="0" cy="3197225"/>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0" name="Line 33"/>
          <p:cNvSpPr>
            <a:spLocks noChangeShapeType="1"/>
          </p:cNvSpPr>
          <p:nvPr/>
        </p:nvSpPr>
        <p:spPr bwMode="auto">
          <a:xfrm>
            <a:off x="4022725" y="1952625"/>
            <a:ext cx="0" cy="3197225"/>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1" name="Line 34"/>
          <p:cNvSpPr>
            <a:spLocks noChangeShapeType="1"/>
          </p:cNvSpPr>
          <p:nvPr/>
        </p:nvSpPr>
        <p:spPr bwMode="auto">
          <a:xfrm>
            <a:off x="5751513" y="1952625"/>
            <a:ext cx="0" cy="3197225"/>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54" name="Rectangle 38"/>
          <p:cNvSpPr>
            <a:spLocks noChangeArrowheads="1"/>
          </p:cNvSpPr>
          <p:nvPr/>
        </p:nvSpPr>
        <p:spPr bwMode="auto">
          <a:xfrm>
            <a:off x="1409700" y="5670550"/>
            <a:ext cx="6335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b="1">
                <a:solidFill>
                  <a:srgbClr val="0000FF"/>
                </a:solidFill>
              </a:rPr>
              <a:t>MS Project </a:t>
            </a:r>
            <a:r>
              <a:rPr lang="zh-CN" altLang="en-US" sz="2400" b="1">
                <a:solidFill>
                  <a:srgbClr val="0000FF"/>
                </a:solidFill>
              </a:rPr>
              <a:t>中活动间的四种依赖关系 </a:t>
            </a:r>
          </a:p>
        </p:txBody>
      </p:sp>
      <p:sp>
        <p:nvSpPr>
          <p:cNvPr id="25633" name="Line 39"/>
          <p:cNvSpPr>
            <a:spLocks noChangeShapeType="1"/>
          </p:cNvSpPr>
          <p:nvPr/>
        </p:nvSpPr>
        <p:spPr bwMode="auto">
          <a:xfrm flipV="1">
            <a:off x="611188" y="1916113"/>
            <a:ext cx="7227887" cy="7937"/>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4" name="Line 40"/>
          <p:cNvSpPr>
            <a:spLocks noChangeShapeType="1"/>
          </p:cNvSpPr>
          <p:nvPr/>
        </p:nvSpPr>
        <p:spPr bwMode="auto">
          <a:xfrm flipV="1">
            <a:off x="611188" y="2420938"/>
            <a:ext cx="7227887" cy="7937"/>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8454"/>
                                        </p:tgtEl>
                                        <p:attrNameLst>
                                          <p:attrName>style.visibility</p:attrName>
                                        </p:attrNameLst>
                                      </p:cBhvr>
                                      <p:to>
                                        <p:strVal val="visible"/>
                                      </p:to>
                                    </p:set>
                                    <p:anim calcmode="lin" valueType="num">
                                      <p:cBhvr additive="base">
                                        <p:cTn id="7" dur="500" fill="hold"/>
                                        <p:tgtEl>
                                          <p:spTgt spid="188454"/>
                                        </p:tgtEl>
                                        <p:attrNameLst>
                                          <p:attrName>ppt_x</p:attrName>
                                        </p:attrNameLst>
                                      </p:cBhvr>
                                      <p:tavLst>
                                        <p:tav tm="0">
                                          <p:val>
                                            <p:strVal val="0-#ppt_w/2"/>
                                          </p:val>
                                        </p:tav>
                                        <p:tav tm="100000">
                                          <p:val>
                                            <p:strVal val="#ppt_x"/>
                                          </p:val>
                                        </p:tav>
                                      </p:tavLst>
                                    </p:anim>
                                    <p:anim calcmode="lin" valueType="num">
                                      <p:cBhvr additive="base">
                                        <p:cTn id="8" dur="500" fill="hold"/>
                                        <p:tgtEl>
                                          <p:spTgt spid="1884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z="4000" b="1" smtClean="0"/>
              <a:t>项目时间管理内容提纲</a:t>
            </a:r>
          </a:p>
        </p:txBody>
      </p:sp>
      <p:sp>
        <p:nvSpPr>
          <p:cNvPr id="9219" name="Rectangle 3"/>
          <p:cNvSpPr>
            <a:spLocks noGrp="1" noChangeArrowheads="1"/>
          </p:cNvSpPr>
          <p:nvPr>
            <p:ph type="body" idx="1"/>
          </p:nvPr>
        </p:nvSpPr>
        <p:spPr>
          <a:xfrm>
            <a:off x="323850" y="1052513"/>
            <a:ext cx="8534400" cy="5029200"/>
          </a:xfrm>
        </p:spPr>
        <p:txBody>
          <a:bodyPr/>
          <a:lstStyle/>
          <a:p>
            <a:pPr eaLnBrk="1" hangingPunct="1">
              <a:buFont typeface="Wingdings" pitchFamily="2" charset="2"/>
              <a:buNone/>
            </a:pPr>
            <a:r>
              <a:rPr lang="en-US" altLang="zh-CN" b="1" dirty="0" smtClean="0">
                <a:solidFill>
                  <a:srgbClr val="FF3300"/>
                </a:solidFill>
              </a:rPr>
              <a:t>1.</a:t>
            </a:r>
            <a:r>
              <a:rPr lang="zh-CN" altLang="en-US" b="1" dirty="0" smtClean="0">
                <a:solidFill>
                  <a:srgbClr val="FF3300"/>
                </a:solidFill>
              </a:rPr>
              <a:t>项目时间管理概述与重要性</a:t>
            </a:r>
          </a:p>
          <a:p>
            <a:pPr eaLnBrk="1" hangingPunct="1">
              <a:buFont typeface="Wingdings" pitchFamily="2" charset="2"/>
              <a:buNone/>
            </a:pPr>
            <a:r>
              <a:rPr lang="en-US" altLang="zh-CN" b="1" dirty="0" smtClean="0"/>
              <a:t>2.</a:t>
            </a:r>
            <a:r>
              <a:rPr lang="zh-CN" altLang="en-US" b="1" dirty="0" smtClean="0"/>
              <a:t>项目时间管理的过程</a:t>
            </a:r>
          </a:p>
          <a:p>
            <a:pPr eaLnBrk="1" hangingPunct="1">
              <a:lnSpc>
                <a:spcPct val="95000"/>
              </a:lnSpc>
              <a:buFont typeface="Wingdings" pitchFamily="2" charset="2"/>
              <a:buNone/>
            </a:pPr>
            <a:r>
              <a:rPr lang="zh-CN" altLang="en-US" b="1" dirty="0" smtClean="0"/>
              <a:t>   </a:t>
            </a:r>
            <a:r>
              <a:rPr lang="en-US" altLang="zh-CN" b="1" dirty="0" smtClean="0"/>
              <a:t>2.1 </a:t>
            </a:r>
            <a:r>
              <a:rPr lang="zh-CN" altLang="en-US" b="1" dirty="0" smtClean="0"/>
              <a:t>活动定义</a:t>
            </a:r>
          </a:p>
          <a:p>
            <a:pPr eaLnBrk="1" hangingPunct="1">
              <a:lnSpc>
                <a:spcPct val="95000"/>
              </a:lnSpc>
              <a:buFont typeface="Wingdings" pitchFamily="2" charset="2"/>
              <a:buNone/>
            </a:pPr>
            <a:r>
              <a:rPr lang="zh-CN" altLang="en-US" b="1" dirty="0" smtClean="0"/>
              <a:t>   </a:t>
            </a:r>
            <a:r>
              <a:rPr lang="en-US" altLang="zh-CN" b="1" dirty="0" smtClean="0"/>
              <a:t>2.2  </a:t>
            </a:r>
            <a:r>
              <a:rPr lang="zh-CN" altLang="en-US" b="1" dirty="0" smtClean="0"/>
              <a:t>活动排序</a:t>
            </a:r>
            <a:endParaRPr lang="en-US" altLang="zh-CN" b="1" dirty="0" smtClean="0"/>
          </a:p>
          <a:p>
            <a:pPr eaLnBrk="1" hangingPunct="1">
              <a:lnSpc>
                <a:spcPct val="95000"/>
              </a:lnSpc>
              <a:buFont typeface="Wingdings" pitchFamily="2" charset="2"/>
              <a:buNone/>
            </a:pPr>
            <a:r>
              <a:rPr lang="en-US" altLang="zh-CN" b="1" dirty="0" smtClean="0"/>
              <a:t>   2.3  </a:t>
            </a:r>
            <a:r>
              <a:rPr lang="zh-CN" altLang="en-US" b="1" dirty="0" smtClean="0"/>
              <a:t>活动的资源估算</a:t>
            </a:r>
          </a:p>
          <a:p>
            <a:pPr eaLnBrk="1" hangingPunct="1">
              <a:lnSpc>
                <a:spcPct val="95000"/>
              </a:lnSpc>
              <a:buFont typeface="Wingdings" pitchFamily="2" charset="2"/>
              <a:buNone/>
            </a:pPr>
            <a:r>
              <a:rPr lang="zh-CN" altLang="en-US" b="1" dirty="0" smtClean="0"/>
              <a:t>   </a:t>
            </a:r>
            <a:r>
              <a:rPr lang="en-US" altLang="zh-CN" b="1" dirty="0" smtClean="0"/>
              <a:t>2.4  </a:t>
            </a:r>
            <a:r>
              <a:rPr lang="zh-CN" altLang="en-US" b="1" dirty="0" smtClean="0"/>
              <a:t>活动历时估算</a:t>
            </a:r>
          </a:p>
          <a:p>
            <a:pPr eaLnBrk="1" hangingPunct="1">
              <a:lnSpc>
                <a:spcPct val="95000"/>
              </a:lnSpc>
              <a:buFont typeface="Wingdings" pitchFamily="2" charset="2"/>
              <a:buNone/>
            </a:pPr>
            <a:r>
              <a:rPr lang="zh-CN" altLang="en-US" b="1" dirty="0" smtClean="0"/>
              <a:t>   </a:t>
            </a:r>
            <a:r>
              <a:rPr lang="en-US" altLang="zh-CN" b="1" dirty="0" smtClean="0"/>
              <a:t>2.5  </a:t>
            </a:r>
            <a:r>
              <a:rPr lang="zh-CN" altLang="en-US" b="1" dirty="0" smtClean="0"/>
              <a:t>进度计划编制</a:t>
            </a:r>
          </a:p>
          <a:p>
            <a:pPr eaLnBrk="1" hangingPunct="1">
              <a:buFont typeface="Wingdings" pitchFamily="2" charset="2"/>
              <a:buNone/>
            </a:pPr>
            <a:r>
              <a:rPr lang="en-US" altLang="zh-CN" b="1" dirty="0" smtClean="0"/>
              <a:t>3.</a:t>
            </a:r>
            <a:r>
              <a:rPr lang="zh-CN" altLang="en-US" b="1" dirty="0" smtClean="0"/>
              <a:t>控制项目的进度</a:t>
            </a:r>
          </a:p>
          <a:p>
            <a:pPr eaLnBrk="1" hangingPunct="1">
              <a:buFont typeface="Wingdings" pitchFamily="2" charset="2"/>
              <a:buNone/>
            </a:pPr>
            <a:r>
              <a:rPr lang="en-US" altLang="zh-CN" b="1" dirty="0" smtClean="0"/>
              <a:t>4.</a:t>
            </a:r>
            <a:r>
              <a:rPr lang="zh-CN" altLang="en-US" b="1" dirty="0" smtClean="0"/>
              <a:t>案例分析</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7154C63-164A-4B34-99E4-131E4D20E6D8}" type="slidenum">
              <a:rPr lang="en-US" altLang="zh-CN" smtClean="0">
                <a:solidFill>
                  <a:srgbClr val="FF0000"/>
                </a:solidFill>
              </a:rPr>
              <a:pPr eaLnBrk="1" hangingPunct="1"/>
              <a:t>20</a:t>
            </a:fld>
            <a:endParaRPr lang="en-US" altLang="zh-CN" smtClean="0">
              <a:solidFill>
                <a:srgbClr val="FF0000"/>
              </a:solidFill>
            </a:endParaRPr>
          </a:p>
        </p:txBody>
      </p:sp>
      <p:sp>
        <p:nvSpPr>
          <p:cNvPr id="340994" name="Rectangle 2"/>
          <p:cNvSpPr>
            <a:spLocks noGrp="1" noChangeArrowheads="1"/>
          </p:cNvSpPr>
          <p:nvPr>
            <p:ph type="title"/>
          </p:nvPr>
        </p:nvSpPr>
        <p:spPr/>
        <p:txBody>
          <a:bodyPr/>
          <a:lstStyle/>
          <a:p>
            <a:pPr eaLnBrk="1" hangingPunct="1">
              <a:defRPr/>
            </a:pPr>
            <a:r>
              <a:rPr lang="zh-CN" altLang="en-US" dirty="0" smtClean="0">
                <a:solidFill>
                  <a:srgbClr val="0000FF"/>
                </a:solidFill>
              </a:rPr>
              <a:t>例：</a:t>
            </a:r>
            <a:r>
              <a:rPr lang="zh-CN" altLang="en-US" dirty="0" smtClean="0"/>
              <a:t>设置任务依赖关系（完成</a:t>
            </a:r>
            <a:r>
              <a:rPr lang="en-US" altLang="zh-CN" dirty="0" smtClean="0"/>
              <a:t>-</a:t>
            </a:r>
            <a:r>
              <a:rPr lang="zh-CN" altLang="en-US" dirty="0" smtClean="0"/>
              <a:t>开始）</a:t>
            </a:r>
          </a:p>
        </p:txBody>
      </p:sp>
      <p:sp>
        <p:nvSpPr>
          <p:cNvPr id="340995" name="Rectangle 3"/>
          <p:cNvSpPr>
            <a:spLocks noGrp="1" noChangeArrowheads="1"/>
          </p:cNvSpPr>
          <p:nvPr>
            <p:ph type="body" idx="1"/>
          </p:nvPr>
        </p:nvSpPr>
        <p:spPr/>
        <p:txBody>
          <a:bodyPr/>
          <a:lstStyle/>
          <a:p>
            <a:pPr eaLnBrk="1" hangingPunct="1">
              <a:defRPr/>
            </a:pPr>
            <a:endParaRPr lang="zh-CN" altLang="zh-CN" smtClean="0"/>
          </a:p>
        </p:txBody>
      </p:sp>
      <p:pic>
        <p:nvPicPr>
          <p:cNvPr id="340997" name="Picture 5"/>
          <p:cNvPicPr>
            <a:picLocks noChangeAspect="1" noChangeArrowheads="1"/>
          </p:cNvPicPr>
          <p:nvPr/>
        </p:nvPicPr>
        <p:blipFill>
          <a:blip r:embed="rId2">
            <a:extLst>
              <a:ext uri="{28A0092B-C50C-407E-A947-70E740481C1C}">
                <a14:useLocalDpi xmlns:a14="http://schemas.microsoft.com/office/drawing/2010/main" val="0"/>
              </a:ext>
            </a:extLst>
          </a:blip>
          <a:srcRect t="28667" b="43611"/>
          <a:stretch>
            <a:fillRect/>
          </a:stretch>
        </p:blipFill>
        <p:spPr bwMode="auto">
          <a:xfrm>
            <a:off x="468313" y="1700213"/>
            <a:ext cx="820737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椭圆 7"/>
          <p:cNvSpPr/>
          <p:nvPr/>
        </p:nvSpPr>
        <p:spPr>
          <a:xfrm>
            <a:off x="3071813" y="2143125"/>
            <a:ext cx="500062" cy="25717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40997"/>
                                        </p:tgtEl>
                                        <p:attrNameLst>
                                          <p:attrName>style.visibility</p:attrName>
                                        </p:attrNameLst>
                                      </p:cBhvr>
                                      <p:to>
                                        <p:strVal val="visible"/>
                                      </p:to>
                                    </p:set>
                                    <p:anim calcmode="lin" valueType="num">
                                      <p:cBhvr>
                                        <p:cTn id="7" dur="500" fill="hold"/>
                                        <p:tgtEl>
                                          <p:spTgt spid="340997"/>
                                        </p:tgtEl>
                                        <p:attrNameLst>
                                          <p:attrName>ppt_w</p:attrName>
                                        </p:attrNameLst>
                                      </p:cBhvr>
                                      <p:tavLst>
                                        <p:tav tm="0">
                                          <p:val>
                                            <p:fltVal val="0"/>
                                          </p:val>
                                        </p:tav>
                                        <p:tav tm="100000">
                                          <p:val>
                                            <p:strVal val="#ppt_w"/>
                                          </p:val>
                                        </p:tav>
                                      </p:tavLst>
                                    </p:anim>
                                    <p:anim calcmode="lin" valueType="num">
                                      <p:cBhvr>
                                        <p:cTn id="8" dur="500" fill="hold"/>
                                        <p:tgtEl>
                                          <p:spTgt spid="340997"/>
                                        </p:tgtEl>
                                        <p:attrNameLst>
                                          <p:attrName>ppt_h</p:attrName>
                                        </p:attrNameLst>
                                      </p:cBhvr>
                                      <p:tavLst>
                                        <p:tav tm="0">
                                          <p:val>
                                            <p:fltVal val="0"/>
                                          </p:val>
                                        </p:tav>
                                        <p:tav tm="100000">
                                          <p:val>
                                            <p:strVal val="#ppt_h"/>
                                          </p:val>
                                        </p:tav>
                                      </p:tavLst>
                                    </p:anim>
                                    <p:anim calcmode="lin" valueType="num">
                                      <p:cBhvr>
                                        <p:cTn id="9" dur="500" fill="hold"/>
                                        <p:tgtEl>
                                          <p:spTgt spid="340997"/>
                                        </p:tgtEl>
                                        <p:attrNameLst>
                                          <p:attrName>style.rotation</p:attrName>
                                        </p:attrNameLst>
                                      </p:cBhvr>
                                      <p:tavLst>
                                        <p:tav tm="0">
                                          <p:val>
                                            <p:fltVal val="360"/>
                                          </p:val>
                                        </p:tav>
                                        <p:tav tm="100000">
                                          <p:val>
                                            <p:fltVal val="0"/>
                                          </p:val>
                                        </p:tav>
                                      </p:tavLst>
                                    </p:anim>
                                    <p:animEffect transition="in" filter="fade">
                                      <p:cBhvr>
                                        <p:cTn id="10" dur="500"/>
                                        <p:tgtEl>
                                          <p:spTgt spid="340997"/>
                                        </p:tgtEl>
                                      </p:cBhvr>
                                    </p:animEffect>
                                  </p:childTnLst>
                                </p:cTn>
                              </p:par>
                            </p:childTnLst>
                          </p:cTn>
                        </p:par>
                        <p:par>
                          <p:cTn id="11" fill="hold" nodeType="afterGroup">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b="1" dirty="0" smtClean="0"/>
              <a:t>活动的排序</a:t>
            </a:r>
          </a:p>
        </p:txBody>
      </p:sp>
      <p:sp>
        <p:nvSpPr>
          <p:cNvPr id="73731" name="Rectangle 3"/>
          <p:cNvSpPr>
            <a:spLocks noGrp="1" noChangeArrowheads="1"/>
          </p:cNvSpPr>
          <p:nvPr>
            <p:ph type="body" idx="1"/>
          </p:nvPr>
        </p:nvSpPr>
        <p:spPr>
          <a:xfrm>
            <a:off x="34925" y="908050"/>
            <a:ext cx="9001125" cy="5833318"/>
          </a:xfrm>
        </p:spPr>
        <p:txBody>
          <a:bodyPr/>
          <a:lstStyle/>
          <a:p>
            <a:pPr marL="365125" indent="-365125" eaLnBrk="1" hangingPunct="1">
              <a:lnSpc>
                <a:spcPts val="4000"/>
              </a:lnSpc>
              <a:spcBef>
                <a:spcPts val="0"/>
              </a:spcBef>
              <a:buFont typeface="Wingdings" pitchFamily="2" charset="2"/>
              <a:buNone/>
            </a:pPr>
            <a:r>
              <a:rPr lang="zh-CN" altLang="en-US" sz="3600" dirty="0" smtClean="0"/>
              <a:t>活动排序过程包括编制活动间的</a:t>
            </a:r>
            <a:r>
              <a:rPr lang="zh-CN" altLang="en-US" sz="3600" b="1" dirty="0" smtClean="0">
                <a:solidFill>
                  <a:srgbClr val="0033CC"/>
                </a:solidFill>
              </a:rPr>
              <a:t>相关性</a:t>
            </a:r>
            <a:r>
              <a:rPr lang="zh-CN" altLang="en-US" sz="3600" dirty="0" smtClean="0"/>
              <a:t>。</a:t>
            </a:r>
            <a:endParaRPr lang="zh-CN" altLang="en-US" b="1" dirty="0" smtClean="0">
              <a:solidFill>
                <a:srgbClr val="FF0066"/>
              </a:solidFill>
            </a:endParaRPr>
          </a:p>
          <a:p>
            <a:pPr marL="365125" indent="-365125" eaLnBrk="1" hangingPunct="1">
              <a:lnSpc>
                <a:spcPts val="4000"/>
              </a:lnSpc>
              <a:spcBef>
                <a:spcPts val="0"/>
              </a:spcBef>
              <a:buFont typeface="Wingdings" pitchFamily="2" charset="2"/>
              <a:buAutoNum type="arabicPeriod"/>
            </a:pPr>
            <a:r>
              <a:rPr lang="zh-CN" altLang="en-US" b="1" dirty="0" smtClean="0">
                <a:solidFill>
                  <a:srgbClr val="FF0066"/>
                </a:solidFill>
              </a:rPr>
              <a:t>内在的相关性</a:t>
            </a:r>
            <a:r>
              <a:rPr lang="en-US" altLang="zh-CN" b="1" dirty="0" smtClean="0">
                <a:solidFill>
                  <a:srgbClr val="FF0066"/>
                </a:solidFill>
              </a:rPr>
              <a:t>(</a:t>
            </a:r>
            <a:r>
              <a:rPr lang="zh-CN" altLang="en-US" b="1" dirty="0" smtClean="0">
                <a:solidFill>
                  <a:srgbClr val="FF0066"/>
                </a:solidFill>
              </a:rPr>
              <a:t>强制依赖关系</a:t>
            </a:r>
            <a:r>
              <a:rPr lang="en-US" altLang="zh-CN" b="1" dirty="0" smtClean="0">
                <a:solidFill>
                  <a:srgbClr val="FF0066"/>
                </a:solidFill>
              </a:rPr>
              <a:t>)</a:t>
            </a:r>
            <a:r>
              <a:rPr lang="zh-CN" altLang="en-US" b="1" dirty="0" smtClean="0">
                <a:solidFill>
                  <a:srgbClr val="FF0066"/>
                </a:solidFill>
              </a:rPr>
              <a:t>：</a:t>
            </a:r>
            <a:r>
              <a:rPr lang="zh-CN" altLang="en-US" b="1" dirty="0" smtClean="0"/>
              <a:t>内在相关性是指所做工作中各活动间固有的依赖性，内在相关性通常由客观条件限制造成的（例如，</a:t>
            </a:r>
            <a:r>
              <a:rPr lang="zh-CN" altLang="en-US" b="1" dirty="0" smtClean="0">
                <a:solidFill>
                  <a:srgbClr val="3333FF"/>
                </a:solidFill>
              </a:rPr>
              <a:t>软件项目只有在原型完成后才能对它进行测试。</a:t>
            </a:r>
            <a:r>
              <a:rPr lang="zh-CN" altLang="en-US" b="1" dirty="0" smtClean="0"/>
              <a:t>）</a:t>
            </a:r>
          </a:p>
          <a:p>
            <a:pPr marL="365125" indent="-365125" eaLnBrk="1" hangingPunct="1">
              <a:lnSpc>
                <a:spcPts val="4000"/>
              </a:lnSpc>
              <a:spcBef>
                <a:spcPts val="0"/>
              </a:spcBef>
              <a:buFont typeface="Wingdings" pitchFamily="2" charset="2"/>
              <a:buAutoNum type="arabicPeriod"/>
            </a:pPr>
            <a:r>
              <a:rPr lang="zh-CN" altLang="en-US" b="1" dirty="0" smtClean="0">
                <a:solidFill>
                  <a:srgbClr val="FF0066"/>
                </a:solidFill>
              </a:rPr>
              <a:t>指定性的相关性</a:t>
            </a:r>
            <a:r>
              <a:rPr lang="en-US" altLang="zh-CN" b="1" dirty="0" smtClean="0">
                <a:solidFill>
                  <a:srgbClr val="FF0066"/>
                </a:solidFill>
              </a:rPr>
              <a:t>(</a:t>
            </a:r>
            <a:r>
              <a:rPr lang="zh-CN" altLang="en-US" b="1" dirty="0" smtClean="0">
                <a:solidFill>
                  <a:srgbClr val="FF0066"/>
                </a:solidFill>
              </a:rPr>
              <a:t>自由依赖关系</a:t>
            </a:r>
            <a:r>
              <a:rPr lang="en-US" altLang="zh-CN" b="1" dirty="0" smtClean="0">
                <a:solidFill>
                  <a:srgbClr val="FF0066"/>
                </a:solidFill>
              </a:rPr>
              <a:t>) </a:t>
            </a:r>
            <a:r>
              <a:rPr lang="zh-CN" altLang="en-US" b="1" dirty="0" smtClean="0">
                <a:solidFill>
                  <a:srgbClr val="FF0066"/>
                </a:solidFill>
              </a:rPr>
              <a:t>：</a:t>
            </a:r>
            <a:r>
              <a:rPr lang="zh-CN" altLang="en-US" b="1" dirty="0" smtClean="0"/>
              <a:t>指定性是指由项目管理团队所规定、确定的相关性，应小心使用这种相关性并充分加以陈述。因为承认并使用这样的相关性进行排序，会限制以后进度计划的选择。（</a:t>
            </a:r>
            <a:r>
              <a:rPr lang="en-US" altLang="zh-CN" b="1" dirty="0" smtClean="0">
                <a:solidFill>
                  <a:srgbClr val="3333FF"/>
                </a:solidFill>
              </a:rPr>
              <a:t>ERP</a:t>
            </a:r>
            <a:r>
              <a:rPr lang="zh-CN" altLang="en-US" b="1" dirty="0" smtClean="0">
                <a:solidFill>
                  <a:srgbClr val="3333FF"/>
                </a:solidFill>
              </a:rPr>
              <a:t>的培训必须在环境建立后，所有用户结束分析指令后进行详细设计</a:t>
            </a:r>
            <a:r>
              <a:rPr lang="zh-CN" altLang="en-US" b="1" dirty="0" smtClean="0"/>
              <a:t>）</a:t>
            </a:r>
          </a:p>
        </p:txBody>
      </p:sp>
    </p:spTree>
    <p:extLst>
      <p:ext uri="{BB962C8B-B14F-4D97-AF65-F5344CB8AC3E}">
        <p14:creationId xmlns:p14="http://schemas.microsoft.com/office/powerpoint/2010/main" val="986676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31">
                                            <p:txEl>
                                              <p:pRg st="2" end="2"/>
                                            </p:txEl>
                                          </p:spTgt>
                                        </p:tgtEl>
                                        <p:attrNameLst>
                                          <p:attrName>style.visibility</p:attrName>
                                        </p:attrNameLst>
                                      </p:cBhvr>
                                      <p:to>
                                        <p:strVal val="visible"/>
                                      </p:to>
                                    </p:set>
                                    <p:anim calcmode="lin" valueType="num">
                                      <p:cBhvr additive="base">
                                        <p:cTn id="19" dur="500" fill="hold"/>
                                        <p:tgtEl>
                                          <p:spTgt spid="737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b="1" smtClean="0"/>
              <a:t>活动的排序 </a:t>
            </a:r>
          </a:p>
        </p:txBody>
      </p:sp>
      <p:sp>
        <p:nvSpPr>
          <p:cNvPr id="73731" name="Rectangle 3"/>
          <p:cNvSpPr>
            <a:spLocks noGrp="1" noChangeArrowheads="1"/>
          </p:cNvSpPr>
          <p:nvPr>
            <p:ph type="body" idx="1"/>
          </p:nvPr>
        </p:nvSpPr>
        <p:spPr>
          <a:xfrm>
            <a:off x="35371" y="980728"/>
            <a:ext cx="9001125" cy="3385045"/>
          </a:xfrm>
        </p:spPr>
        <p:txBody>
          <a:bodyPr/>
          <a:lstStyle/>
          <a:p>
            <a:pPr marL="365125" indent="-365125" eaLnBrk="1" hangingPunct="1">
              <a:lnSpc>
                <a:spcPct val="150000"/>
              </a:lnSpc>
              <a:spcBef>
                <a:spcPts val="0"/>
              </a:spcBef>
              <a:buFont typeface="Wingdings" pitchFamily="2" charset="2"/>
              <a:buNone/>
            </a:pPr>
            <a:r>
              <a:rPr lang="zh-CN" altLang="en-US" sz="3600" dirty="0" smtClean="0"/>
              <a:t>活动排序过程包括编制活动间的</a:t>
            </a:r>
            <a:r>
              <a:rPr lang="zh-CN" altLang="en-US" sz="3600" dirty="0" smtClean="0">
                <a:solidFill>
                  <a:srgbClr val="FF0066"/>
                </a:solidFill>
              </a:rPr>
              <a:t>相关性</a:t>
            </a:r>
            <a:r>
              <a:rPr lang="zh-CN" altLang="en-US" sz="3600" dirty="0" smtClean="0"/>
              <a:t>。</a:t>
            </a:r>
            <a:endParaRPr lang="zh-CN" altLang="en-US" b="1" dirty="0" smtClean="0">
              <a:solidFill>
                <a:srgbClr val="FF0066"/>
              </a:solidFill>
            </a:endParaRPr>
          </a:p>
          <a:p>
            <a:pPr marL="365125" indent="-365125" eaLnBrk="1" hangingPunct="1">
              <a:lnSpc>
                <a:spcPct val="150000"/>
              </a:lnSpc>
              <a:spcBef>
                <a:spcPts val="0"/>
              </a:spcBef>
              <a:buFont typeface="Wingdings" pitchFamily="2" charset="2"/>
              <a:buNone/>
            </a:pPr>
            <a:r>
              <a:rPr lang="en-US" altLang="zh-CN" b="1" dirty="0" smtClean="0">
                <a:solidFill>
                  <a:srgbClr val="FF0066"/>
                </a:solidFill>
              </a:rPr>
              <a:t>3.</a:t>
            </a:r>
            <a:r>
              <a:rPr lang="en-US" altLang="zh-CN" b="1" dirty="0" smtClean="0"/>
              <a:t> </a:t>
            </a:r>
            <a:r>
              <a:rPr lang="zh-CN" altLang="en-US" b="1" dirty="0" smtClean="0">
                <a:solidFill>
                  <a:srgbClr val="FF0066"/>
                </a:solidFill>
              </a:rPr>
              <a:t>与外部相关性</a:t>
            </a:r>
            <a:r>
              <a:rPr lang="en-US" altLang="zh-CN" b="1" dirty="0" smtClean="0">
                <a:solidFill>
                  <a:srgbClr val="FF0066"/>
                </a:solidFill>
              </a:rPr>
              <a:t>(</a:t>
            </a:r>
            <a:r>
              <a:rPr lang="zh-CN" altLang="en-US" b="1" dirty="0" smtClean="0">
                <a:solidFill>
                  <a:srgbClr val="FF0066"/>
                </a:solidFill>
              </a:rPr>
              <a:t>外部依赖关系</a:t>
            </a:r>
            <a:r>
              <a:rPr lang="en-US" altLang="zh-CN" b="1" dirty="0" smtClean="0">
                <a:solidFill>
                  <a:srgbClr val="FF0066"/>
                </a:solidFill>
              </a:rPr>
              <a:t>) </a:t>
            </a:r>
            <a:r>
              <a:rPr lang="zh-CN" altLang="en-US" b="1" dirty="0" smtClean="0">
                <a:solidFill>
                  <a:srgbClr val="FF0066"/>
                </a:solidFill>
              </a:rPr>
              <a:t>：</a:t>
            </a:r>
            <a:r>
              <a:rPr lang="zh-CN" altLang="en-US" b="1" dirty="0" smtClean="0"/>
              <a:t>外部相关性是指本项目活动与外部活动间的相关性。例如，软件项目的测试活动依赖于外部硬件的安装</a:t>
            </a:r>
            <a:r>
              <a:rPr lang="en-US" altLang="zh-CN" b="1" dirty="0" smtClean="0"/>
              <a:t>(</a:t>
            </a:r>
            <a:r>
              <a:rPr lang="zh-CN" altLang="en-US" b="1" dirty="0" smtClean="0"/>
              <a:t>依赖于供应厂商、进口设备依赖于海关等机构</a:t>
            </a:r>
            <a:r>
              <a:rPr lang="en-US" altLang="zh-CN" b="1" dirty="0" smtClean="0"/>
              <a:t>) </a:t>
            </a:r>
            <a:r>
              <a:rPr lang="zh-CN" altLang="en-US" b="1" dirty="0" smtClean="0"/>
              <a:t>。</a:t>
            </a:r>
            <a:r>
              <a:rPr lang="en-US" altLang="zh-CN" b="1" dirty="0" smtClean="0"/>
              <a:t>#3</a:t>
            </a:r>
            <a:endParaRPr lang="zh-CN" altLang="en-US" b="1" dirty="0" smtClean="0"/>
          </a:p>
        </p:txBody>
      </p:sp>
    </p:spTree>
    <p:extLst>
      <p:ext uri="{BB962C8B-B14F-4D97-AF65-F5344CB8AC3E}">
        <p14:creationId xmlns:p14="http://schemas.microsoft.com/office/powerpoint/2010/main" val="4020081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solidFill>
                  <a:srgbClr val="0000FF"/>
                </a:solidFill>
              </a:rPr>
              <a:t>例：</a:t>
            </a:r>
            <a:r>
              <a:rPr lang="zh-CN" altLang="en-US" dirty="0" smtClean="0"/>
              <a:t>设置周期性任务</a:t>
            </a:r>
            <a:endParaRPr lang="zh-CN" altLang="en-US" dirty="0"/>
          </a:p>
        </p:txBody>
      </p:sp>
      <p:sp>
        <p:nvSpPr>
          <p:cNvPr id="3" name="内容占位符 2"/>
          <p:cNvSpPr>
            <a:spLocks noGrp="1"/>
          </p:cNvSpPr>
          <p:nvPr>
            <p:ph idx="1"/>
          </p:nvPr>
        </p:nvSpPr>
        <p:spPr/>
        <p:txBody>
          <a:bodyPr/>
          <a:lstStyle/>
          <a:p>
            <a:pPr>
              <a:defRPr/>
            </a:pPr>
            <a:endParaRPr lang="zh-CN" altLang="en-US"/>
          </a:p>
        </p:txBody>
      </p:sp>
      <p:sp>
        <p:nvSpPr>
          <p:cNvPr id="2765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27D64EA-6074-45A3-9ED9-7DEA28241BD9}" type="slidenum">
              <a:rPr lang="en-US" altLang="zh-CN" smtClean="0">
                <a:solidFill>
                  <a:srgbClr val="FF0000"/>
                </a:solidFill>
              </a:rPr>
              <a:pPr eaLnBrk="1" hangingPunct="1"/>
              <a:t>23</a:t>
            </a:fld>
            <a:endParaRPr lang="en-US" altLang="zh-CN" smtClean="0">
              <a:solidFill>
                <a:srgbClr val="FF0000"/>
              </a:solidFill>
            </a:endParaRPr>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3063"/>
            <a:ext cx="91440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42338"/>
                                        </p:tgtEl>
                                        <p:attrNameLst>
                                          <p:attrName>style.visibility</p:attrName>
                                        </p:attrNameLst>
                                      </p:cBhvr>
                                      <p:to>
                                        <p:strVal val="visible"/>
                                      </p:to>
                                    </p:set>
                                    <p:anim calcmode="lin" valueType="num">
                                      <p:cBhvr>
                                        <p:cTn id="7" dur="1000" fill="hold"/>
                                        <p:tgtEl>
                                          <p:spTgt spid="142338"/>
                                        </p:tgtEl>
                                        <p:attrNameLst>
                                          <p:attrName>ppt_w</p:attrName>
                                        </p:attrNameLst>
                                      </p:cBhvr>
                                      <p:tavLst>
                                        <p:tav tm="0">
                                          <p:val>
                                            <p:fltVal val="0"/>
                                          </p:val>
                                        </p:tav>
                                        <p:tav tm="100000">
                                          <p:val>
                                            <p:strVal val="#ppt_w"/>
                                          </p:val>
                                        </p:tav>
                                      </p:tavLst>
                                    </p:anim>
                                    <p:anim calcmode="lin" valueType="num">
                                      <p:cBhvr>
                                        <p:cTn id="8" dur="1000" fill="hold"/>
                                        <p:tgtEl>
                                          <p:spTgt spid="142338"/>
                                        </p:tgtEl>
                                        <p:attrNameLst>
                                          <p:attrName>ppt_h</p:attrName>
                                        </p:attrNameLst>
                                      </p:cBhvr>
                                      <p:tavLst>
                                        <p:tav tm="0">
                                          <p:val>
                                            <p:fltVal val="0"/>
                                          </p:val>
                                        </p:tav>
                                        <p:tav tm="100000">
                                          <p:val>
                                            <p:strVal val="#ppt_h"/>
                                          </p:val>
                                        </p:tav>
                                      </p:tavLst>
                                    </p:anim>
                                    <p:anim calcmode="lin" valueType="num">
                                      <p:cBhvr>
                                        <p:cTn id="9" dur="1000" fill="hold"/>
                                        <p:tgtEl>
                                          <p:spTgt spid="142338"/>
                                        </p:tgtEl>
                                        <p:attrNameLst>
                                          <p:attrName>style.rotation</p:attrName>
                                        </p:attrNameLst>
                                      </p:cBhvr>
                                      <p:tavLst>
                                        <p:tav tm="0">
                                          <p:val>
                                            <p:fltVal val="90"/>
                                          </p:val>
                                        </p:tav>
                                        <p:tav tm="100000">
                                          <p:val>
                                            <p:fltVal val="0"/>
                                          </p:val>
                                        </p:tav>
                                      </p:tavLst>
                                    </p:anim>
                                    <p:animEffect transition="in" filter="fade">
                                      <p:cBhvr>
                                        <p:cTn id="10" dur="1000"/>
                                        <p:tgtEl>
                                          <p:spTgt spid="14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solidFill>
                  <a:srgbClr val="0000FF"/>
                </a:solidFill>
              </a:rPr>
              <a:t>例：</a:t>
            </a:r>
            <a:r>
              <a:rPr lang="zh-CN" altLang="en-US" dirty="0" smtClean="0"/>
              <a:t>设置并行任务</a:t>
            </a:r>
            <a:endParaRPr lang="zh-CN" altLang="en-US" dirty="0"/>
          </a:p>
        </p:txBody>
      </p:sp>
      <p:sp>
        <p:nvSpPr>
          <p:cNvPr id="3" name="内容占位符 2"/>
          <p:cNvSpPr>
            <a:spLocks noGrp="1"/>
          </p:cNvSpPr>
          <p:nvPr>
            <p:ph idx="1"/>
          </p:nvPr>
        </p:nvSpPr>
        <p:spPr/>
        <p:txBody>
          <a:bodyPr/>
          <a:lstStyle/>
          <a:p>
            <a:pPr>
              <a:defRPr/>
            </a:pPr>
            <a:endParaRPr lang="zh-CN" altLang="en-US" dirty="0"/>
          </a:p>
        </p:txBody>
      </p:sp>
      <p:sp>
        <p:nvSpPr>
          <p:cNvPr id="2867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E2C12C7-C3FC-4213-94AC-3A77743830E9}" type="slidenum">
              <a:rPr lang="en-US" altLang="zh-CN" smtClean="0">
                <a:solidFill>
                  <a:srgbClr val="FF0000"/>
                </a:solidFill>
              </a:rPr>
              <a:pPr eaLnBrk="1" hangingPunct="1"/>
              <a:t>24</a:t>
            </a:fld>
            <a:endParaRPr lang="en-US" altLang="zh-CN" smtClean="0">
              <a:solidFill>
                <a:srgbClr val="FF000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l="51659"/>
          <a:stretch>
            <a:fillRect/>
          </a:stretch>
        </p:blipFill>
        <p:spPr bwMode="auto">
          <a:xfrm>
            <a:off x="357188" y="3357563"/>
            <a:ext cx="8439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3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714500"/>
            <a:ext cx="814705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 name="椭圆 9"/>
          <p:cNvSpPr/>
          <p:nvPr/>
        </p:nvSpPr>
        <p:spPr>
          <a:xfrm>
            <a:off x="7215188" y="1500188"/>
            <a:ext cx="1428750" cy="16430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43363"/>
                                        </p:tgtEl>
                                        <p:attrNameLst>
                                          <p:attrName>style.visibility</p:attrName>
                                        </p:attrNameLst>
                                      </p:cBhvr>
                                      <p:to>
                                        <p:strVal val="visible"/>
                                      </p:to>
                                    </p:set>
                                    <p:anim calcmode="lin" valueType="num">
                                      <p:cBhvr>
                                        <p:cTn id="7" dur="1000" fill="hold"/>
                                        <p:tgtEl>
                                          <p:spTgt spid="143363"/>
                                        </p:tgtEl>
                                        <p:attrNameLst>
                                          <p:attrName>ppt_w</p:attrName>
                                        </p:attrNameLst>
                                      </p:cBhvr>
                                      <p:tavLst>
                                        <p:tav tm="0">
                                          <p:val>
                                            <p:fltVal val="0"/>
                                          </p:val>
                                        </p:tav>
                                        <p:tav tm="100000">
                                          <p:val>
                                            <p:strVal val="#ppt_w"/>
                                          </p:val>
                                        </p:tav>
                                      </p:tavLst>
                                    </p:anim>
                                    <p:anim calcmode="lin" valueType="num">
                                      <p:cBhvr>
                                        <p:cTn id="8" dur="1000" fill="hold"/>
                                        <p:tgtEl>
                                          <p:spTgt spid="143363"/>
                                        </p:tgtEl>
                                        <p:attrNameLst>
                                          <p:attrName>ppt_h</p:attrName>
                                        </p:attrNameLst>
                                      </p:cBhvr>
                                      <p:tavLst>
                                        <p:tav tm="0">
                                          <p:val>
                                            <p:fltVal val="0"/>
                                          </p:val>
                                        </p:tav>
                                        <p:tav tm="100000">
                                          <p:val>
                                            <p:strVal val="#ppt_h"/>
                                          </p:val>
                                        </p:tav>
                                      </p:tavLst>
                                    </p:anim>
                                    <p:anim calcmode="lin" valueType="num">
                                      <p:cBhvr>
                                        <p:cTn id="9" dur="1000" fill="hold"/>
                                        <p:tgtEl>
                                          <p:spTgt spid="143363"/>
                                        </p:tgtEl>
                                        <p:attrNameLst>
                                          <p:attrName>style.rotation</p:attrName>
                                        </p:attrNameLst>
                                      </p:cBhvr>
                                      <p:tavLst>
                                        <p:tav tm="0">
                                          <p:val>
                                            <p:fltVal val="90"/>
                                          </p:val>
                                        </p:tav>
                                        <p:tav tm="100000">
                                          <p:val>
                                            <p:fltVal val="0"/>
                                          </p:val>
                                        </p:tav>
                                      </p:tavLst>
                                    </p:anim>
                                    <p:animEffect transition="in" filter="fade">
                                      <p:cBhvr>
                                        <p:cTn id="10" dur="1000"/>
                                        <p:tgtEl>
                                          <p:spTgt spid="143363"/>
                                        </p:tgtEl>
                                      </p:cBhvr>
                                    </p:animEffect>
                                  </p:childTnLst>
                                </p:cTn>
                              </p:par>
                            </p:childTnLst>
                          </p:cTn>
                        </p:par>
                        <p:par>
                          <p:cTn id="11" fill="hold" nodeType="afterGroup">
                            <p:stCondLst>
                              <p:cond delay="1000"/>
                            </p:stCondLst>
                            <p:childTnLst>
                              <p:par>
                                <p:cTn id="12" presetID="31" presetClass="entr" presetSubtype="0" fill="hold" nodeType="afterEffect">
                                  <p:stCondLst>
                                    <p:cond delay="0"/>
                                  </p:stCondLst>
                                  <p:iterate type="lt">
                                    <p:tmPct val="5000"/>
                                  </p:iterate>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par>
                          <p:cTn id="18" fill="hold" nodeType="afterGroup">
                            <p:stCondLst>
                              <p:cond delay="2000"/>
                            </p:stCondLst>
                            <p:childTnLst>
                              <p:par>
                                <p:cTn id="19" presetID="26"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80">
                                          <p:stCondLst>
                                            <p:cond delay="0"/>
                                          </p:stCondLst>
                                        </p:cTn>
                                        <p:tgtEl>
                                          <p:spTgt spid="10"/>
                                        </p:tgtEl>
                                      </p:cBhvr>
                                    </p:animEffect>
                                    <p:anim calcmode="lin" valueType="num">
                                      <p:cBhvr>
                                        <p:cTn id="2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7" dur="26">
                                          <p:stCondLst>
                                            <p:cond delay="650"/>
                                          </p:stCondLst>
                                        </p:cTn>
                                        <p:tgtEl>
                                          <p:spTgt spid="10"/>
                                        </p:tgtEl>
                                      </p:cBhvr>
                                      <p:to x="100000" y="60000"/>
                                    </p:animScale>
                                    <p:animScale>
                                      <p:cBhvr>
                                        <p:cTn id="28" dur="166" decel="50000">
                                          <p:stCondLst>
                                            <p:cond delay="676"/>
                                          </p:stCondLst>
                                        </p:cTn>
                                        <p:tgtEl>
                                          <p:spTgt spid="10"/>
                                        </p:tgtEl>
                                      </p:cBhvr>
                                      <p:to x="100000" y="100000"/>
                                    </p:animScale>
                                    <p:animScale>
                                      <p:cBhvr>
                                        <p:cTn id="29" dur="26">
                                          <p:stCondLst>
                                            <p:cond delay="1312"/>
                                          </p:stCondLst>
                                        </p:cTn>
                                        <p:tgtEl>
                                          <p:spTgt spid="10"/>
                                        </p:tgtEl>
                                      </p:cBhvr>
                                      <p:to x="100000" y="80000"/>
                                    </p:animScale>
                                    <p:animScale>
                                      <p:cBhvr>
                                        <p:cTn id="30" dur="166" decel="50000">
                                          <p:stCondLst>
                                            <p:cond delay="1338"/>
                                          </p:stCondLst>
                                        </p:cTn>
                                        <p:tgtEl>
                                          <p:spTgt spid="10"/>
                                        </p:tgtEl>
                                      </p:cBhvr>
                                      <p:to x="100000" y="100000"/>
                                    </p:animScale>
                                    <p:animScale>
                                      <p:cBhvr>
                                        <p:cTn id="31" dur="26">
                                          <p:stCondLst>
                                            <p:cond delay="1642"/>
                                          </p:stCondLst>
                                        </p:cTn>
                                        <p:tgtEl>
                                          <p:spTgt spid="10"/>
                                        </p:tgtEl>
                                      </p:cBhvr>
                                      <p:to x="100000" y="90000"/>
                                    </p:animScale>
                                    <p:animScale>
                                      <p:cBhvr>
                                        <p:cTn id="32" dur="166" decel="50000">
                                          <p:stCondLst>
                                            <p:cond delay="1668"/>
                                          </p:stCondLst>
                                        </p:cTn>
                                        <p:tgtEl>
                                          <p:spTgt spid="10"/>
                                        </p:tgtEl>
                                      </p:cBhvr>
                                      <p:to x="100000" y="100000"/>
                                    </p:animScale>
                                    <p:animScale>
                                      <p:cBhvr>
                                        <p:cTn id="33" dur="26">
                                          <p:stCondLst>
                                            <p:cond delay="1808"/>
                                          </p:stCondLst>
                                        </p:cTn>
                                        <p:tgtEl>
                                          <p:spTgt spid="10"/>
                                        </p:tgtEl>
                                      </p:cBhvr>
                                      <p:to x="100000" y="95000"/>
                                    </p:animScale>
                                    <p:animScale>
                                      <p:cBhvr>
                                        <p:cTn id="3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dirty="0" smtClean="0"/>
              <a:t>活动排序的结果</a:t>
            </a:r>
            <a:r>
              <a:rPr lang="en-US" altLang="zh-CN" dirty="0" smtClean="0"/>
              <a:t>(</a:t>
            </a:r>
            <a:r>
              <a:rPr lang="zh-CN" altLang="en-US" dirty="0" smtClean="0"/>
              <a:t>输出</a:t>
            </a:r>
            <a:r>
              <a:rPr lang="en-US" altLang="zh-CN" dirty="0" smtClean="0"/>
              <a:t>)</a:t>
            </a:r>
            <a:endParaRPr lang="en-US" altLang="zh-CN" dirty="0" smtClean="0"/>
          </a:p>
        </p:txBody>
      </p:sp>
      <p:sp>
        <p:nvSpPr>
          <p:cNvPr id="31747" name="Rectangle 3"/>
          <p:cNvSpPr>
            <a:spLocks noGrp="1" noChangeArrowheads="1"/>
          </p:cNvSpPr>
          <p:nvPr>
            <p:ph type="body" sz="half" idx="1"/>
          </p:nvPr>
        </p:nvSpPr>
        <p:spPr>
          <a:xfrm>
            <a:off x="125413" y="1052513"/>
            <a:ext cx="8767762" cy="1152525"/>
          </a:xfrm>
        </p:spPr>
        <p:txBody>
          <a:bodyPr/>
          <a:lstStyle/>
          <a:p>
            <a:pPr marL="0" indent="0" eaLnBrk="1" hangingPunct="1">
              <a:lnSpc>
                <a:spcPct val="90000"/>
              </a:lnSpc>
              <a:buFont typeface="Wingdings" pitchFamily="2" charset="2"/>
              <a:buNone/>
            </a:pPr>
            <a:r>
              <a:rPr lang="zh-CN" altLang="en-US" sz="3200" b="1" dirty="0" smtClean="0"/>
              <a:t>项目网络图是项目所有活动以及它们之间逻辑关系（相关性）的图解表示。</a:t>
            </a:r>
          </a:p>
        </p:txBody>
      </p:sp>
      <p:pic>
        <p:nvPicPr>
          <p:cNvPr id="3174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0" y="2997200"/>
            <a:ext cx="9144000" cy="3455988"/>
          </a:xfrm>
        </p:spPr>
      </p:pic>
      <p:sp>
        <p:nvSpPr>
          <p:cNvPr id="31749" name="Oval 6"/>
          <p:cNvSpPr>
            <a:spLocks noChangeArrowheads="1"/>
          </p:cNvSpPr>
          <p:nvPr/>
        </p:nvSpPr>
        <p:spPr bwMode="auto">
          <a:xfrm>
            <a:off x="7092950" y="4437063"/>
            <a:ext cx="358775" cy="2159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1750" name="Text Box 7"/>
          <p:cNvSpPr txBox="1">
            <a:spLocks noChangeArrowheads="1"/>
          </p:cNvSpPr>
          <p:nvPr/>
        </p:nvSpPr>
        <p:spPr bwMode="auto">
          <a:xfrm>
            <a:off x="5580063" y="40052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C</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idx="4294967295"/>
          </p:nvPr>
        </p:nvSpPr>
        <p:spPr/>
        <p:txBody>
          <a:bodyPr/>
          <a:lstStyle/>
          <a:p>
            <a:pPr eaLnBrk="1" hangingPunct="1"/>
            <a:r>
              <a:rPr lang="zh-CN" altLang="zh-CN" b="1" dirty="0" smtClean="0">
                <a:solidFill>
                  <a:schemeClr val="tx1"/>
                </a:solidFill>
              </a:rPr>
              <a:t>箭线图法（</a:t>
            </a:r>
            <a:r>
              <a:rPr lang="en-US" altLang="zh-CN" b="1" dirty="0" smtClean="0">
                <a:solidFill>
                  <a:schemeClr val="tx1"/>
                </a:solidFill>
              </a:rPr>
              <a:t>ADM</a:t>
            </a:r>
            <a:r>
              <a:rPr lang="zh-CN" altLang="zh-CN" b="1" dirty="0" smtClean="0">
                <a:solidFill>
                  <a:schemeClr val="tx1"/>
                </a:solidFill>
              </a:rPr>
              <a:t>）</a:t>
            </a:r>
            <a:endParaRPr lang="zh-CN" altLang="en-US" b="1" dirty="0" smtClean="0">
              <a:solidFill>
                <a:schemeClr val="tx1"/>
              </a:solidFill>
            </a:endParaRPr>
          </a:p>
        </p:txBody>
      </p:sp>
      <p:sp>
        <p:nvSpPr>
          <p:cNvPr id="32771" name="内容占位符 2"/>
          <p:cNvSpPr>
            <a:spLocks noGrp="1"/>
          </p:cNvSpPr>
          <p:nvPr>
            <p:ph idx="4294967295"/>
          </p:nvPr>
        </p:nvSpPr>
        <p:spPr>
          <a:xfrm>
            <a:off x="323850" y="1125538"/>
            <a:ext cx="8534400" cy="654050"/>
          </a:xfrm>
        </p:spPr>
        <p:txBody>
          <a:bodyPr/>
          <a:lstStyle/>
          <a:p>
            <a:pPr eaLnBrk="1" hangingPunct="1">
              <a:buFont typeface="Wingdings" pitchFamily="2" charset="2"/>
              <a:buNone/>
            </a:pPr>
            <a:r>
              <a:rPr lang="zh-CN" altLang="zh-CN" b="1" smtClean="0"/>
              <a:t>代码评审活动为例</a:t>
            </a:r>
            <a:endParaRPr lang="zh-CN" altLang="en-US" b="1" smtClean="0"/>
          </a:p>
        </p:txBody>
      </p:sp>
      <p:graphicFrame>
        <p:nvGraphicFramePr>
          <p:cNvPr id="32772" name="Object 6"/>
          <p:cNvGraphicFramePr>
            <a:graphicFrameLocks noChangeAspect="1"/>
          </p:cNvGraphicFramePr>
          <p:nvPr/>
        </p:nvGraphicFramePr>
        <p:xfrm>
          <a:off x="107950" y="1844675"/>
          <a:ext cx="8820150" cy="4957763"/>
        </p:xfrm>
        <a:graphic>
          <a:graphicData uri="http://schemas.openxmlformats.org/presentationml/2006/ole">
            <mc:AlternateContent xmlns:mc="http://schemas.openxmlformats.org/markup-compatibility/2006">
              <mc:Choice xmlns:v="urn:schemas-microsoft-com:vml" Requires="v">
                <p:oleObj spid="_x0000_s32863" name="Image" r:id="rId4" imgW="9307937" imgH="5231746" progId="">
                  <p:embed/>
                </p:oleObj>
              </mc:Choice>
              <mc:Fallback>
                <p:oleObj name="Image" r:id="rId4" imgW="9307937" imgH="5231746"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844675"/>
                        <a:ext cx="8820150" cy="49577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dirty="0" smtClean="0">
                <a:solidFill>
                  <a:srgbClr val="000000"/>
                </a:solidFill>
              </a:rPr>
              <a:t>开发模块</a:t>
            </a:r>
            <a:r>
              <a:rPr lang="en-US" altLang="zh-CN" dirty="0" smtClean="0">
                <a:solidFill>
                  <a:srgbClr val="000000"/>
                </a:solidFill>
              </a:rPr>
              <a:t>A</a:t>
            </a:r>
            <a:r>
              <a:rPr lang="zh-CN" altLang="en-US" dirty="0" smtClean="0">
                <a:solidFill>
                  <a:srgbClr val="000000"/>
                </a:solidFill>
              </a:rPr>
              <a:t>、</a:t>
            </a:r>
            <a:r>
              <a:rPr lang="en-US" altLang="zh-CN" dirty="0" smtClean="0">
                <a:solidFill>
                  <a:srgbClr val="000000"/>
                </a:solidFill>
              </a:rPr>
              <a:t>B</a:t>
            </a:r>
            <a:r>
              <a:rPr lang="zh-CN" altLang="en-US" dirty="0" smtClean="0">
                <a:solidFill>
                  <a:srgbClr val="000000"/>
                </a:solidFill>
              </a:rPr>
              <a:t>、</a:t>
            </a:r>
            <a:r>
              <a:rPr lang="en-US" altLang="zh-CN" dirty="0" smtClean="0">
                <a:solidFill>
                  <a:srgbClr val="000000"/>
                </a:solidFill>
              </a:rPr>
              <a:t>C</a:t>
            </a:r>
            <a:r>
              <a:rPr lang="zh-CN" altLang="en-US" dirty="0" smtClean="0">
                <a:solidFill>
                  <a:srgbClr val="000000"/>
                </a:solidFill>
              </a:rPr>
              <a:t>的任务网络图</a:t>
            </a:r>
          </a:p>
        </p:txBody>
      </p:sp>
      <p:sp>
        <p:nvSpPr>
          <p:cNvPr id="33795" name="Rectangle 5"/>
          <p:cNvSpPr>
            <a:spLocks noChangeArrowheads="1"/>
          </p:cNvSpPr>
          <p:nvPr/>
        </p:nvSpPr>
        <p:spPr bwMode="auto">
          <a:xfrm>
            <a:off x="0" y="2387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ctr">
              <a:tabLst>
                <a:tab pos="555625" algn="l"/>
                <a:tab pos="609600" algn="l"/>
                <a:tab pos="1219200" algn="l"/>
                <a:tab pos="1828800" algn="l"/>
                <a:tab pos="2438400" algn="l"/>
                <a:tab pos="3048000" algn="l"/>
                <a:tab pos="3657600" algn="l"/>
                <a:tab pos="4267200" algn="l"/>
                <a:tab pos="4876800" algn="l"/>
                <a:tab pos="5486400" algn="l"/>
              </a:tabLst>
            </a:pPr>
            <a:endParaRPr lang="zh-CN" altLang="zh-CN"/>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97200"/>
            <a:ext cx="91440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7"/>
          <p:cNvSpPr>
            <a:spLocks noChangeArrowheads="1"/>
          </p:cNvSpPr>
          <p:nvPr/>
        </p:nvSpPr>
        <p:spPr bwMode="auto">
          <a:xfrm>
            <a:off x="0" y="836613"/>
            <a:ext cx="91440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t>某一开发项目在进入编码阶段之后，考虑安排三个模块</a:t>
            </a:r>
            <a:r>
              <a:rPr lang="en-US" altLang="zh-CN" sz="2800" b="1" dirty="0"/>
              <a:t>A</a:t>
            </a:r>
            <a:r>
              <a:rPr lang="zh-CN" altLang="en-US" sz="2800" b="1" dirty="0"/>
              <a:t>、</a:t>
            </a:r>
            <a:r>
              <a:rPr lang="en-US" altLang="zh-CN" sz="2800" b="1" dirty="0"/>
              <a:t>B</a:t>
            </a:r>
            <a:r>
              <a:rPr lang="zh-CN" altLang="en-US" sz="2800" b="1" dirty="0"/>
              <a:t>、</a:t>
            </a:r>
            <a:r>
              <a:rPr lang="en-US" altLang="zh-CN" sz="2800" b="1" dirty="0"/>
              <a:t>C</a:t>
            </a:r>
            <a:r>
              <a:rPr lang="zh-CN" altLang="en-US" sz="2800" b="1" dirty="0"/>
              <a:t>的开发工作。其中，模块</a:t>
            </a:r>
            <a:r>
              <a:rPr lang="en-US" altLang="zh-CN" sz="2800" b="1" dirty="0"/>
              <a:t>A</a:t>
            </a:r>
            <a:r>
              <a:rPr lang="zh-CN" altLang="en-US" sz="2800" b="1" dirty="0"/>
              <a:t>是公用模块，模块</a:t>
            </a:r>
            <a:r>
              <a:rPr lang="en-US" altLang="zh-CN" sz="2800" b="1" dirty="0"/>
              <a:t>B</a:t>
            </a:r>
            <a:r>
              <a:rPr lang="zh-CN" altLang="en-US" sz="2800" b="1" dirty="0"/>
              <a:t>与</a:t>
            </a:r>
            <a:r>
              <a:rPr lang="en-US" altLang="zh-CN" sz="2800" b="1" dirty="0"/>
              <a:t>C</a:t>
            </a:r>
            <a:r>
              <a:rPr lang="zh-CN" altLang="en-US" sz="2800" b="1" dirty="0"/>
              <a:t>的测试有赖于模块</a:t>
            </a:r>
            <a:r>
              <a:rPr lang="en-US" altLang="zh-CN" sz="2800" b="1" dirty="0"/>
              <a:t>A</a:t>
            </a:r>
            <a:r>
              <a:rPr lang="zh-CN" altLang="en-US" sz="2800" b="1" dirty="0"/>
              <a:t>调试的完成。模块</a:t>
            </a:r>
            <a:r>
              <a:rPr lang="en-US" altLang="zh-CN" sz="2800" b="1" dirty="0"/>
              <a:t>C</a:t>
            </a:r>
            <a:r>
              <a:rPr lang="zh-CN" altLang="en-US" sz="2800" b="1" dirty="0"/>
              <a:t>是利用现成已有的模块，但对它要在理解之后做部分修改。最后直到</a:t>
            </a:r>
            <a:r>
              <a:rPr lang="en-US" altLang="zh-CN" sz="2800" b="1" dirty="0"/>
              <a:t>A</a:t>
            </a:r>
            <a:r>
              <a:rPr lang="zh-CN" altLang="en-US" sz="2800" b="1" dirty="0"/>
              <a:t>、</a:t>
            </a:r>
            <a:r>
              <a:rPr lang="en-US" altLang="zh-CN" sz="2800" b="1" dirty="0"/>
              <a:t>B</a:t>
            </a:r>
            <a:r>
              <a:rPr lang="zh-CN" altLang="en-US" sz="2800" b="1" dirty="0"/>
              <a:t>和</a:t>
            </a:r>
            <a:r>
              <a:rPr lang="en-US" altLang="zh-CN" sz="2800" b="1" dirty="0"/>
              <a:t>C</a:t>
            </a:r>
            <a:r>
              <a:rPr lang="zh-CN" altLang="en-US" sz="2800" b="1" dirty="0"/>
              <a:t>做组装测试为止。这些工作步骤按下图来安排。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additive="base">
                                        <p:cTn id="7" dur="500" fill="hold"/>
                                        <p:tgtEl>
                                          <p:spTgt spid="33796"/>
                                        </p:tgtEl>
                                        <p:attrNameLst>
                                          <p:attrName>ppt_x</p:attrName>
                                        </p:attrNameLst>
                                      </p:cBhvr>
                                      <p:tavLst>
                                        <p:tav tm="0">
                                          <p:val>
                                            <p:strVal val="#ppt_x"/>
                                          </p:val>
                                        </p:tav>
                                        <p:tav tm="100000">
                                          <p:val>
                                            <p:strVal val="#ppt_x"/>
                                          </p:val>
                                        </p:tav>
                                      </p:tavLst>
                                    </p:anim>
                                    <p:anim calcmode="lin" valueType="num">
                                      <p:cBhvr additive="base">
                                        <p:cTn id="8" dur="500" fill="hold"/>
                                        <p:tgtEl>
                                          <p:spTgt spid="33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title" idx="4294967295"/>
          </p:nvPr>
        </p:nvSpPr>
        <p:spPr>
          <a:xfrm>
            <a:off x="323528" y="220762"/>
            <a:ext cx="2806700" cy="615950"/>
          </a:xfrm>
        </p:spPr>
        <p:txBody>
          <a:bodyPr/>
          <a:lstStyle/>
          <a:p>
            <a:pPr algn="l"/>
            <a:r>
              <a:rPr lang="zh-CN" altLang="en-US" sz="3600" i="1" dirty="0" smtClean="0">
                <a:solidFill>
                  <a:srgbClr val="FF0000"/>
                </a:solidFill>
                <a:ea typeface="宋体" pitchFamily="2" charset="-122"/>
              </a:rPr>
              <a:t>正向遍历</a:t>
            </a:r>
          </a:p>
        </p:txBody>
      </p:sp>
      <p:sp>
        <p:nvSpPr>
          <p:cNvPr id="34819" name="Rectangle 3"/>
          <p:cNvSpPr txBox="1">
            <a:spLocks noChangeArrowheads="1"/>
          </p:cNvSpPr>
          <p:nvPr/>
        </p:nvSpPr>
        <p:spPr bwMode="gray">
          <a:xfrm>
            <a:off x="223838" y="1052513"/>
            <a:ext cx="751681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zh-CN" sz="2000" b="1"/>
              <a:t>正向遍历</a:t>
            </a:r>
            <a:r>
              <a:rPr lang="zh-CN" altLang="zh-CN" sz="2000"/>
              <a:t>就是按照活动开始到活动结束的顺序对网络中的每个活动进行遍历。通过执行正向遍历来计算出每个活动最早开始和最早结束时间。</a:t>
            </a:r>
            <a:endParaRPr lang="en-US" altLang="zh-CN" sz="2000">
              <a:latin typeface="宋体" pitchFamily="2" charset="-122"/>
            </a:endParaRPr>
          </a:p>
          <a:p>
            <a:pPr>
              <a:spcBef>
                <a:spcPct val="20000"/>
              </a:spcBef>
              <a:buClr>
                <a:schemeClr val="tx2"/>
              </a:buClr>
              <a:buFont typeface="Wingdings" pitchFamily="2" charset="2"/>
              <a:buChar char="v"/>
            </a:pPr>
            <a:endParaRPr lang="en-US" altLang="zh-CN" sz="2000">
              <a:latin typeface="宋体" pitchFamily="2" charset="-122"/>
            </a:endParaRPr>
          </a:p>
          <a:p>
            <a:pPr>
              <a:spcBef>
                <a:spcPct val="20000"/>
              </a:spcBef>
              <a:buClr>
                <a:schemeClr val="tx2"/>
              </a:buClr>
              <a:buFont typeface="Wingdings" pitchFamily="2" charset="2"/>
              <a:buNone/>
            </a:pPr>
            <a:endParaRPr lang="en-US" altLang="zh-CN" sz="2000">
              <a:latin typeface="宋体" pitchFamily="2" charset="-122"/>
            </a:endParaRPr>
          </a:p>
          <a:p>
            <a:pPr>
              <a:spcBef>
                <a:spcPct val="20000"/>
              </a:spcBef>
              <a:buClr>
                <a:schemeClr val="tx2"/>
              </a:buClr>
              <a:buFont typeface="Wingdings" pitchFamily="2" charset="2"/>
              <a:buNone/>
            </a:pPr>
            <a:endParaRPr lang="en-US" altLang="zh-CN" sz="2000">
              <a:latin typeface="宋体" pitchFamily="2" charset="-122"/>
            </a:endParaRPr>
          </a:p>
        </p:txBody>
      </p:sp>
      <p:graphicFrame>
        <p:nvGraphicFramePr>
          <p:cNvPr id="34820" name="Object 5"/>
          <p:cNvGraphicFramePr>
            <a:graphicFrameLocks noChangeAspect="1"/>
          </p:cNvGraphicFramePr>
          <p:nvPr/>
        </p:nvGraphicFramePr>
        <p:xfrm>
          <a:off x="647700" y="2105025"/>
          <a:ext cx="7924800" cy="4676775"/>
        </p:xfrm>
        <a:graphic>
          <a:graphicData uri="http://schemas.openxmlformats.org/presentationml/2006/ole">
            <mc:AlternateContent xmlns:mc="http://schemas.openxmlformats.org/markup-compatibility/2006">
              <mc:Choice xmlns:v="urn:schemas-microsoft-com:vml" Requires="v">
                <p:oleObj spid="_x0000_s34911" name="Image" r:id="rId4" imgW="10565079" imgH="6234921" progId="">
                  <p:embed/>
                </p:oleObj>
              </mc:Choice>
              <mc:Fallback>
                <p:oleObj name="Image" r:id="rId4" imgW="10565079" imgH="6234921"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 y="2105025"/>
                        <a:ext cx="7924800" cy="4676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533400" y="349349"/>
            <a:ext cx="6400800" cy="487363"/>
          </a:xfrm>
        </p:spPr>
        <p:txBody>
          <a:bodyPr/>
          <a:lstStyle/>
          <a:p>
            <a:r>
              <a:rPr lang="zh-CN" altLang="en-US" sz="3600" b="0" i="1" dirty="0" smtClean="0">
                <a:solidFill>
                  <a:srgbClr val="FF0000"/>
                </a:solidFill>
                <a:ea typeface="黑体" pitchFamily="2" charset="-122"/>
              </a:rPr>
              <a:t>反向遍历</a:t>
            </a:r>
          </a:p>
        </p:txBody>
      </p:sp>
      <p:sp>
        <p:nvSpPr>
          <p:cNvPr id="35843" name="内容占位符 5"/>
          <p:cNvSpPr>
            <a:spLocks noGrp="1"/>
          </p:cNvSpPr>
          <p:nvPr>
            <p:ph idx="4294967295"/>
          </p:nvPr>
        </p:nvSpPr>
        <p:spPr>
          <a:xfrm>
            <a:off x="250825" y="1125538"/>
            <a:ext cx="7561263" cy="1079500"/>
          </a:xfrm>
        </p:spPr>
        <p:txBody>
          <a:bodyPr/>
          <a:lstStyle/>
          <a:p>
            <a:pPr>
              <a:buFont typeface="Wingdings" pitchFamily="2" charset="2"/>
              <a:buNone/>
            </a:pPr>
            <a:r>
              <a:rPr lang="en-US" altLang="zh-CN" sz="2000" b="1" dirty="0" smtClean="0">
                <a:ea typeface="宋体" pitchFamily="2" charset="-122"/>
              </a:rPr>
              <a:t>     </a:t>
            </a:r>
            <a:r>
              <a:rPr lang="zh-CN" altLang="zh-CN" sz="2000" b="1" dirty="0" smtClean="0">
                <a:ea typeface="宋体" pitchFamily="2" charset="-122"/>
              </a:rPr>
              <a:t>反向遍历</a:t>
            </a:r>
            <a:r>
              <a:rPr lang="zh-CN" altLang="zh-CN" sz="2000" dirty="0" smtClean="0">
                <a:ea typeface="宋体" pitchFamily="2" charset="-122"/>
              </a:rPr>
              <a:t>和正向遍历相反，就是按照活动结束到活动开始的倒序对网络中的每个活动进行遍历。通过执行反向遍历来计算出每个活动最迟开始和最迟结束日期。</a:t>
            </a:r>
          </a:p>
          <a:p>
            <a:endParaRPr lang="en-US" altLang="zh-CN" sz="2000" dirty="0" smtClean="0">
              <a:ea typeface="宋体" pitchFamily="2" charset="-122"/>
            </a:endParaRPr>
          </a:p>
        </p:txBody>
      </p:sp>
      <p:sp>
        <p:nvSpPr>
          <p:cNvPr id="35844" name="Rectangle 14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p>
            <a:pPr>
              <a:spcBef>
                <a:spcPct val="50000"/>
              </a:spcBef>
            </a:pPr>
            <a:endParaRPr lang="zh-CN" altLang="zh-CN"/>
          </a:p>
        </p:txBody>
      </p:sp>
      <p:graphicFrame>
        <p:nvGraphicFramePr>
          <p:cNvPr id="35845" name="Object 6"/>
          <p:cNvGraphicFramePr>
            <a:graphicFrameLocks noChangeAspect="1"/>
          </p:cNvGraphicFramePr>
          <p:nvPr/>
        </p:nvGraphicFramePr>
        <p:xfrm>
          <a:off x="622300" y="2181225"/>
          <a:ext cx="7924800" cy="4676775"/>
        </p:xfrm>
        <a:graphic>
          <a:graphicData uri="http://schemas.openxmlformats.org/presentationml/2006/ole">
            <mc:AlternateContent xmlns:mc="http://schemas.openxmlformats.org/markup-compatibility/2006">
              <mc:Choice xmlns:v="urn:schemas-microsoft-com:vml" Requires="v">
                <p:oleObj spid="_x0000_s35937" name="Image" r:id="rId4" imgW="10565079" imgH="6234921" progId="">
                  <p:embed/>
                </p:oleObj>
              </mc:Choice>
              <mc:Fallback>
                <p:oleObj name="Image" r:id="rId4" imgW="10565079" imgH="6234921"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 y="2181225"/>
                        <a:ext cx="7924800" cy="4676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p:txBody>
          <a:bodyPr/>
          <a:lstStyle/>
          <a:p>
            <a:pPr eaLnBrk="1" hangingPunct="1"/>
            <a:r>
              <a:rPr lang="zh-CN" altLang="en-US" b="1" smtClean="0">
                <a:solidFill>
                  <a:schemeClr val="tx1"/>
                </a:solidFill>
              </a:rPr>
              <a:t>进度管理的重要性</a:t>
            </a:r>
          </a:p>
        </p:txBody>
      </p:sp>
      <p:pic>
        <p:nvPicPr>
          <p:cNvPr id="102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12875"/>
            <a:ext cx="8424862"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矩形 1"/>
          <p:cNvSpPr>
            <a:spLocks noChangeArrowheads="1"/>
          </p:cNvSpPr>
          <p:nvPr/>
        </p:nvSpPr>
        <p:spPr bwMode="auto">
          <a:xfrm>
            <a:off x="592138" y="6021388"/>
            <a:ext cx="8228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0033CC"/>
                </a:solidFill>
              </a:rPr>
              <a:t>麦肯锡近几年的调查发现，这种现象并没有得到明显改观。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62F4469-D8B2-4EC9-88DB-648F5ED0E40C}" type="slidenum">
              <a:rPr lang="en-US" altLang="zh-CN" smtClean="0">
                <a:solidFill>
                  <a:srgbClr val="FF0000"/>
                </a:solidFill>
              </a:rPr>
              <a:pPr eaLnBrk="1" hangingPunct="1"/>
              <a:t>30</a:t>
            </a:fld>
            <a:endParaRPr lang="en-US" altLang="zh-CN" smtClean="0">
              <a:solidFill>
                <a:srgbClr val="FF0000"/>
              </a:solidFill>
            </a:endParaRPr>
          </a:p>
        </p:txBody>
      </p:sp>
      <p:sp>
        <p:nvSpPr>
          <p:cNvPr id="196610" name="Rectangle 2"/>
          <p:cNvSpPr>
            <a:spLocks noGrp="1" noChangeArrowheads="1"/>
          </p:cNvSpPr>
          <p:nvPr>
            <p:ph type="title"/>
          </p:nvPr>
        </p:nvSpPr>
        <p:spPr>
          <a:xfrm>
            <a:off x="468313" y="260350"/>
            <a:ext cx="7129462" cy="658813"/>
          </a:xfrm>
        </p:spPr>
        <p:txBody>
          <a:bodyPr lIns="90488" tIns="44450" rIns="90488" bIns="44450" anchor="t">
            <a:spAutoFit/>
          </a:bodyPr>
          <a:lstStyle/>
          <a:p>
            <a:pPr>
              <a:spcBef>
                <a:spcPct val="50000"/>
              </a:spcBef>
              <a:defRPr/>
            </a:pPr>
            <a:r>
              <a:rPr kumimoji="1" lang="zh-CN" altLang="en-US" sz="3700" dirty="0" smtClean="0"/>
              <a:t>如何估计活动资源？   </a:t>
            </a:r>
          </a:p>
        </p:txBody>
      </p:sp>
      <p:sp>
        <p:nvSpPr>
          <p:cNvPr id="196611" name="Rectangle 3"/>
          <p:cNvSpPr>
            <a:spLocks noGrp="1" noChangeArrowheads="1"/>
          </p:cNvSpPr>
          <p:nvPr>
            <p:ph type="body" idx="1"/>
          </p:nvPr>
        </p:nvSpPr>
        <p:spPr>
          <a:xfrm>
            <a:off x="468313" y="1125538"/>
            <a:ext cx="8280400" cy="5256212"/>
          </a:xfrm>
        </p:spPr>
        <p:txBody>
          <a:bodyPr/>
          <a:lstStyle/>
          <a:p>
            <a:pPr eaLnBrk="1" hangingPunct="1">
              <a:defRPr/>
            </a:pPr>
            <a:r>
              <a:rPr lang="zh-CN" altLang="en-US" dirty="0" smtClean="0">
                <a:solidFill>
                  <a:srgbClr val="0000FF"/>
                </a:solidFill>
              </a:rPr>
              <a:t>活动资源估计</a:t>
            </a:r>
            <a:r>
              <a:rPr lang="zh-CN" altLang="en-US" dirty="0"/>
              <a:t>指</a:t>
            </a:r>
            <a:r>
              <a:rPr lang="zh-CN" altLang="en-US" dirty="0" smtClean="0"/>
              <a:t>估计分配给每项活动的资源的数量和类型</a:t>
            </a:r>
            <a:endParaRPr lang="zh-CN" altLang="en-US" dirty="0" smtClean="0">
              <a:solidFill>
                <a:srgbClr val="FF0000"/>
              </a:solidFill>
            </a:endParaRPr>
          </a:p>
          <a:p>
            <a:pPr eaLnBrk="1" hangingPunct="1">
              <a:defRPr/>
            </a:pPr>
            <a:r>
              <a:rPr lang="zh-CN" altLang="en-US" dirty="0" smtClean="0">
                <a:solidFill>
                  <a:srgbClr val="FF0000"/>
                </a:solidFill>
                <a:latin typeface="隶书" pitchFamily="49" charset="-122"/>
              </a:rPr>
              <a:t>资源：</a:t>
            </a:r>
            <a:r>
              <a:rPr lang="zh-CN" altLang="en-US" dirty="0" smtClean="0">
                <a:latin typeface="隶书" pitchFamily="49" charset="-122"/>
              </a:rPr>
              <a:t>人、设备、原材料、</a:t>
            </a:r>
            <a:r>
              <a:rPr lang="zh-CN" altLang="en-US" dirty="0">
                <a:latin typeface="隶书" pitchFamily="49" charset="-122"/>
              </a:rPr>
              <a:t>经费</a:t>
            </a:r>
            <a:endParaRPr lang="zh-CN" altLang="en-US" dirty="0" smtClean="0">
              <a:latin typeface="隶书" pitchFamily="49" charset="-122"/>
            </a:endParaRPr>
          </a:p>
          <a:p>
            <a:pPr eaLnBrk="1" hangingPunct="1">
              <a:defRPr/>
            </a:pPr>
            <a:r>
              <a:rPr lang="zh-CN" altLang="en-US" dirty="0" smtClean="0">
                <a:solidFill>
                  <a:srgbClr val="0000FF"/>
                </a:solidFill>
              </a:rPr>
              <a:t>活动资源估计需考虑的问题</a:t>
            </a:r>
          </a:p>
          <a:p>
            <a:pPr lvl="1">
              <a:defRPr/>
            </a:pPr>
            <a:r>
              <a:rPr lang="zh-CN" altLang="en-US" dirty="0" smtClean="0"/>
              <a:t>需要什么资源（人 </a:t>
            </a:r>
            <a:r>
              <a:rPr lang="en-US" altLang="zh-CN" dirty="0" smtClean="0"/>
              <a:t>/ </a:t>
            </a:r>
            <a:r>
              <a:rPr lang="zh-CN" altLang="en-US" dirty="0" smtClean="0"/>
              <a:t>设备 </a:t>
            </a:r>
            <a:r>
              <a:rPr lang="en-US" altLang="zh-CN" dirty="0" smtClean="0"/>
              <a:t>/ </a:t>
            </a:r>
            <a:r>
              <a:rPr lang="zh-CN" altLang="en-US" dirty="0" smtClean="0"/>
              <a:t>材料）？</a:t>
            </a:r>
          </a:p>
          <a:p>
            <a:pPr lvl="1">
              <a:defRPr/>
            </a:pPr>
            <a:r>
              <a:rPr lang="zh-CN" altLang="en-US" dirty="0" smtClean="0"/>
              <a:t>需要的数量是多少？</a:t>
            </a:r>
          </a:p>
          <a:p>
            <a:pPr lvl="1" eaLnBrk="1" hangingPunct="1">
              <a:defRPr/>
            </a:pPr>
            <a:r>
              <a:rPr lang="zh-CN" altLang="en-US" dirty="0" smtClean="0"/>
              <a:t>完成某项活动的难度有多大？</a:t>
            </a:r>
            <a:endParaRPr lang="en-US" altLang="zh-CN" dirty="0" smtClean="0"/>
          </a:p>
          <a:p>
            <a:pPr lvl="1" eaLnBrk="1" hangingPunct="1">
              <a:defRPr/>
            </a:pPr>
            <a:r>
              <a:rPr lang="zh-CN" altLang="en-US" dirty="0" smtClean="0"/>
              <a:t>有没有特殊的资源限制</a:t>
            </a:r>
            <a:endParaRPr lang="en-US" altLang="zh-CN" dirty="0"/>
          </a:p>
          <a:p>
            <a:pPr lvl="1" eaLnBrk="1" hangingPunct="1">
              <a:defRPr/>
            </a:pPr>
            <a:r>
              <a:rPr lang="zh-CN" altLang="en-US" dirty="0" smtClean="0"/>
              <a:t>以前做过吗？员工水平如何？</a:t>
            </a:r>
          </a:p>
          <a:p>
            <a:pPr lvl="1" eaLnBrk="1" hangingPunct="1">
              <a:defRPr/>
            </a:pPr>
            <a:r>
              <a:rPr lang="zh-CN" altLang="en-US" dirty="0" smtClean="0">
                <a:cs typeface="Arial" charset="0"/>
              </a:rPr>
              <a:t>有可以外包的工作吗？对资源需求的影响有多大？</a:t>
            </a:r>
            <a:r>
              <a:rPr lang="en-US" altLang="zh-CN" dirty="0" smtClean="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Effect transition="in" filter="wipe(left)">
                                      <p:cBhvr>
                                        <p:cTn id="7" dur="500"/>
                                        <p:tgtEl>
                                          <p:spTgt spid="196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96611">
                                            <p:txEl>
                                              <p:pRg st="1" end="1"/>
                                            </p:txEl>
                                          </p:spTgt>
                                        </p:tgtEl>
                                        <p:attrNameLst>
                                          <p:attrName>style.visibility</p:attrName>
                                        </p:attrNameLst>
                                      </p:cBhvr>
                                      <p:to>
                                        <p:strVal val="visible"/>
                                      </p:to>
                                    </p:set>
                                    <p:anim calcmode="lin" valueType="num">
                                      <p:cBhvr additive="base">
                                        <p:cTn id="12" dur="500" fill="hold"/>
                                        <p:tgtEl>
                                          <p:spTgt spid="19661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96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96611">
                                            <p:txEl>
                                              <p:pRg st="2" end="2"/>
                                            </p:txEl>
                                          </p:spTgt>
                                        </p:tgtEl>
                                        <p:attrNameLst>
                                          <p:attrName>style.visibility</p:attrName>
                                        </p:attrNameLst>
                                      </p:cBhvr>
                                      <p:to>
                                        <p:strVal val="visible"/>
                                      </p:to>
                                    </p:set>
                                    <p:anim calcmode="lin" valueType="num">
                                      <p:cBhvr additive="base">
                                        <p:cTn id="18" dur="500" fill="hold"/>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96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196611">
                                            <p:txEl>
                                              <p:pRg st="3" end="3"/>
                                            </p:txEl>
                                          </p:spTgt>
                                        </p:tgtEl>
                                        <p:attrNameLst>
                                          <p:attrName>style.visibility</p:attrName>
                                        </p:attrNameLst>
                                      </p:cBhvr>
                                      <p:to>
                                        <p:strVal val="visible"/>
                                      </p:to>
                                    </p:set>
                                    <p:anim calcmode="lin" valueType="num">
                                      <p:cBhvr additive="base">
                                        <p:cTn id="24" dur="500" fill="hold"/>
                                        <p:tgtEl>
                                          <p:spTgt spid="196611">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96611">
                                            <p:txEl>
                                              <p:pRg st="3" end="3"/>
                                            </p:txEl>
                                          </p:spTgt>
                                        </p:tgtEl>
                                        <p:attrNameLst>
                                          <p:attrName>ppt_y</p:attrName>
                                        </p:attrNameLst>
                                      </p:cBhvr>
                                      <p:tavLst>
                                        <p:tav tm="0">
                                          <p:val>
                                            <p:strVal val="1+#ppt_h/2"/>
                                          </p:val>
                                        </p:tav>
                                        <p:tav tm="100000">
                                          <p:val>
                                            <p:strVal val="#ppt_y"/>
                                          </p:val>
                                        </p:tav>
                                      </p:tavLst>
                                    </p:anim>
                                  </p:childTnLst>
                                </p:cTn>
                              </p:par>
                            </p:childTnLst>
                          </p:cTn>
                        </p:par>
                        <p:par>
                          <p:cTn id="26" fill="hold" nodeType="withGroup">
                            <p:stCondLst>
                              <p:cond delay="500"/>
                            </p:stCondLst>
                            <p:childTnLst>
                              <p:par>
                                <p:cTn id="27" presetID="2" presetClass="entr" presetSubtype="4" fill="hold" nodeType="afterEffect">
                                  <p:stCondLst>
                                    <p:cond delay="0"/>
                                  </p:stCondLst>
                                  <p:childTnLst>
                                    <p:set>
                                      <p:cBhvr>
                                        <p:cTn id="28" dur="1" fill="hold">
                                          <p:stCondLst>
                                            <p:cond delay="0"/>
                                          </p:stCondLst>
                                        </p:cTn>
                                        <p:tgtEl>
                                          <p:spTgt spid="196611">
                                            <p:txEl>
                                              <p:pRg st="4" end="4"/>
                                            </p:txEl>
                                          </p:spTgt>
                                        </p:tgtEl>
                                        <p:attrNameLst>
                                          <p:attrName>style.visibility</p:attrName>
                                        </p:attrNameLst>
                                      </p:cBhvr>
                                      <p:to>
                                        <p:strVal val="visible"/>
                                      </p:to>
                                    </p:set>
                                    <p:anim calcmode="lin" valueType="num">
                                      <p:cBhvr additive="base">
                                        <p:cTn id="29" dur="500" fill="hold"/>
                                        <p:tgtEl>
                                          <p:spTgt spid="19661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66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6611">
                                            <p:txEl>
                                              <p:pRg st="5" end="5"/>
                                            </p:txEl>
                                          </p:spTgt>
                                        </p:tgtEl>
                                        <p:attrNameLst>
                                          <p:attrName>style.visibility</p:attrName>
                                        </p:attrNameLst>
                                      </p:cBhvr>
                                      <p:to>
                                        <p:strVal val="visible"/>
                                      </p:to>
                                    </p:set>
                                    <p:anim calcmode="lin" valueType="num">
                                      <p:cBhvr additive="base">
                                        <p:cTn id="35" dur="500" fill="hold"/>
                                        <p:tgtEl>
                                          <p:spTgt spid="196611">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96611">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6611">
                                            <p:txEl>
                                              <p:pRg st="6" end="6"/>
                                            </p:txEl>
                                          </p:spTgt>
                                        </p:tgtEl>
                                        <p:attrNameLst>
                                          <p:attrName>style.visibility</p:attrName>
                                        </p:attrNameLst>
                                      </p:cBhvr>
                                      <p:to>
                                        <p:strVal val="visible"/>
                                      </p:to>
                                    </p:set>
                                    <p:anim calcmode="lin" valueType="num">
                                      <p:cBhvr additive="base">
                                        <p:cTn id="39" dur="500" fill="hold"/>
                                        <p:tgtEl>
                                          <p:spTgt spid="196611">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966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96611">
                                            <p:txEl>
                                              <p:pRg st="7" end="7"/>
                                            </p:txEl>
                                          </p:spTgt>
                                        </p:tgtEl>
                                        <p:attrNameLst>
                                          <p:attrName>style.visibility</p:attrName>
                                        </p:attrNameLst>
                                      </p:cBhvr>
                                      <p:to>
                                        <p:strVal val="visible"/>
                                      </p:to>
                                    </p:set>
                                    <p:anim calcmode="lin" valueType="num">
                                      <p:cBhvr additive="base">
                                        <p:cTn id="45" dur="500" fill="hold"/>
                                        <p:tgtEl>
                                          <p:spTgt spid="196611">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96611">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96611">
                                            <p:txEl>
                                              <p:pRg st="8" end="8"/>
                                            </p:txEl>
                                          </p:spTgt>
                                        </p:tgtEl>
                                        <p:attrNameLst>
                                          <p:attrName>style.visibility</p:attrName>
                                        </p:attrNameLst>
                                      </p:cBhvr>
                                      <p:to>
                                        <p:strVal val="visible"/>
                                      </p:to>
                                    </p:set>
                                    <p:anim calcmode="lin" valueType="num">
                                      <p:cBhvr additive="base">
                                        <p:cTn id="49" dur="500" fill="hold"/>
                                        <p:tgtEl>
                                          <p:spTgt spid="196611">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66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b="1" smtClean="0"/>
              <a:t>活动时间估计</a:t>
            </a:r>
          </a:p>
        </p:txBody>
      </p:sp>
      <p:sp>
        <p:nvSpPr>
          <p:cNvPr id="37891" name="Rectangle 3"/>
          <p:cNvSpPr>
            <a:spLocks noGrp="1" noChangeArrowheads="1"/>
          </p:cNvSpPr>
          <p:nvPr>
            <p:ph type="body" idx="1"/>
          </p:nvPr>
        </p:nvSpPr>
        <p:spPr>
          <a:xfrm>
            <a:off x="214313" y="1052513"/>
            <a:ext cx="8534400" cy="4874234"/>
          </a:xfrm>
        </p:spPr>
        <p:txBody>
          <a:bodyPr/>
          <a:lstStyle/>
          <a:p>
            <a:pPr eaLnBrk="1" hangingPunct="1">
              <a:lnSpc>
                <a:spcPct val="150000"/>
              </a:lnSpc>
              <a:spcBef>
                <a:spcPts val="0"/>
              </a:spcBef>
              <a:buFont typeface="Wingdings" pitchFamily="2" charset="2"/>
              <a:buNone/>
            </a:pPr>
            <a:r>
              <a:rPr lang="en-US" altLang="zh-CN" b="1" dirty="0" smtClean="0"/>
              <a:t>    </a:t>
            </a:r>
            <a:r>
              <a:rPr lang="zh-CN" altLang="en-US" b="1" dirty="0" smtClean="0"/>
              <a:t>活动时间估计指</a:t>
            </a:r>
            <a:r>
              <a:rPr lang="zh-CN" altLang="en-US" b="1" dirty="0" smtClean="0">
                <a:solidFill>
                  <a:srgbClr val="3333FF"/>
                </a:solidFill>
              </a:rPr>
              <a:t>预计</a:t>
            </a:r>
            <a:r>
              <a:rPr lang="zh-CN" altLang="en-US" b="1" dirty="0" smtClean="0"/>
              <a:t>完成各活动所需时间长短，在项目团队中熟悉该活动特性的个人和小组可对活动所需时间作出估计。</a:t>
            </a:r>
            <a:endParaRPr lang="en-US" altLang="zh-CN" b="1" dirty="0" smtClean="0"/>
          </a:p>
          <a:p>
            <a:pPr eaLnBrk="1" hangingPunct="1">
              <a:lnSpc>
                <a:spcPct val="150000"/>
              </a:lnSpc>
              <a:spcBef>
                <a:spcPts val="0"/>
              </a:spcBef>
              <a:buFont typeface="Wingdings" pitchFamily="2" charset="2"/>
              <a:buNone/>
            </a:pPr>
            <a:r>
              <a:rPr lang="zh-CN" altLang="en-US" dirty="0" smtClean="0">
                <a:solidFill>
                  <a:srgbClr val="0000FF"/>
                </a:solidFill>
              </a:rPr>
              <a:t>    活动工期估计 </a:t>
            </a:r>
            <a:r>
              <a:rPr lang="en-US" altLang="zh-CN" dirty="0" smtClean="0">
                <a:solidFill>
                  <a:srgbClr val="0000FF"/>
                </a:solidFill>
              </a:rPr>
              <a:t>(Activity duration estimating) </a:t>
            </a:r>
            <a:r>
              <a:rPr lang="zh-CN" altLang="en-US" dirty="0" smtClean="0"/>
              <a:t>是估计活动清单上的每项活动所需要的工期。</a:t>
            </a:r>
            <a:endParaRPr lang="zh-CN" altLang="en-US" dirty="0" smtClean="0">
              <a:solidFill>
                <a:srgbClr val="FF0000"/>
              </a:solidFill>
            </a:endParaRPr>
          </a:p>
          <a:p>
            <a:pPr eaLnBrk="1" hangingPunct="1">
              <a:lnSpc>
                <a:spcPct val="150000"/>
              </a:lnSpc>
              <a:spcBef>
                <a:spcPts val="0"/>
              </a:spcBef>
              <a:buFont typeface="Wingdings" pitchFamily="2" charset="2"/>
              <a:buNone/>
            </a:pPr>
            <a:r>
              <a:rPr lang="zh-CN" altLang="en-US" b="1" dirty="0" smtClean="0"/>
              <a:t>    估计完成某活动所需时间长短，要考虑该活动</a:t>
            </a:r>
            <a:r>
              <a:rPr lang="zh-CN" altLang="en-US" b="1" dirty="0" smtClean="0">
                <a:solidFill>
                  <a:srgbClr val="0033CC"/>
                </a:solidFill>
              </a:rPr>
              <a:t>“持续”</a:t>
            </a:r>
            <a:r>
              <a:rPr lang="zh-CN" altLang="en-US" b="1" dirty="0" smtClean="0"/>
              <a:t>所需时间</a:t>
            </a:r>
            <a:r>
              <a:rPr lang="en-US" altLang="zh-CN" b="1" dirty="0" smtClean="0"/>
              <a:t>(</a:t>
            </a:r>
            <a:r>
              <a:rPr lang="zh-CN" altLang="en-US" b="1" dirty="0" smtClean="0"/>
              <a:t>如周末是否工作时间</a:t>
            </a:r>
            <a:r>
              <a:rPr lang="en-US" altLang="zh-CN" b="1" dirty="0" smtClean="0"/>
              <a:t>)</a:t>
            </a:r>
            <a:r>
              <a:rPr lang="zh-CN" altLang="en-US" b="1" dirty="0" smtClean="0"/>
              <a:t>。</a:t>
            </a:r>
          </a:p>
        </p:txBody>
      </p:sp>
      <p:pic>
        <p:nvPicPr>
          <p:cNvPr id="37892" name="Picture 4" descr="st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4995496"/>
            <a:ext cx="2483768" cy="186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b="1" smtClean="0"/>
              <a:t>活动时间估计</a:t>
            </a:r>
          </a:p>
        </p:txBody>
      </p:sp>
      <p:sp>
        <p:nvSpPr>
          <p:cNvPr id="38915" name="AutoShape 5" descr="l6-6"/>
          <p:cNvSpPr>
            <a:spLocks noChangeAspect="1" noChangeArrowheads="1"/>
          </p:cNvSpPr>
          <p:nvPr/>
        </p:nvSpPr>
        <p:spPr bwMode="auto">
          <a:xfrm>
            <a:off x="2047875" y="2338388"/>
            <a:ext cx="50482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AutoShape 7" descr="l6-6"/>
          <p:cNvSpPr>
            <a:spLocks noChangeAspect="1" noChangeArrowheads="1"/>
          </p:cNvSpPr>
          <p:nvPr/>
        </p:nvSpPr>
        <p:spPr bwMode="auto">
          <a:xfrm>
            <a:off x="2047875" y="2338388"/>
            <a:ext cx="50482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891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Oval 9"/>
          <p:cNvSpPr>
            <a:spLocks noChangeArrowheads="1"/>
          </p:cNvSpPr>
          <p:nvPr/>
        </p:nvSpPr>
        <p:spPr bwMode="auto">
          <a:xfrm>
            <a:off x="0" y="2997200"/>
            <a:ext cx="2124075" cy="1368425"/>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19" name="Oval 11"/>
          <p:cNvSpPr>
            <a:spLocks noChangeArrowheads="1"/>
          </p:cNvSpPr>
          <p:nvPr/>
        </p:nvSpPr>
        <p:spPr bwMode="auto">
          <a:xfrm>
            <a:off x="5580063" y="1700213"/>
            <a:ext cx="2124075" cy="720725"/>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20" name="Oval 13"/>
          <p:cNvSpPr>
            <a:spLocks noChangeArrowheads="1"/>
          </p:cNvSpPr>
          <p:nvPr/>
        </p:nvSpPr>
        <p:spPr bwMode="auto">
          <a:xfrm>
            <a:off x="2376488" y="1844675"/>
            <a:ext cx="2124075" cy="8636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smtClean="0"/>
              <a:t>活动时间估计的输入</a:t>
            </a:r>
          </a:p>
        </p:txBody>
      </p:sp>
      <p:sp>
        <p:nvSpPr>
          <p:cNvPr id="107523" name="Rectangle 3"/>
          <p:cNvSpPr>
            <a:spLocks noGrp="1" noChangeArrowheads="1"/>
          </p:cNvSpPr>
          <p:nvPr>
            <p:ph type="body" idx="1"/>
          </p:nvPr>
        </p:nvSpPr>
        <p:spPr>
          <a:xfrm>
            <a:off x="304800" y="1066800"/>
            <a:ext cx="8534400" cy="5530850"/>
          </a:xfrm>
        </p:spPr>
        <p:txBody>
          <a:bodyPr/>
          <a:lstStyle/>
          <a:p>
            <a:pPr eaLnBrk="1" hangingPunct="1">
              <a:buFont typeface="Wingdings" pitchFamily="2" charset="2"/>
              <a:buNone/>
            </a:pPr>
            <a:r>
              <a:rPr lang="en-US" altLang="zh-CN" b="1" dirty="0" smtClean="0"/>
              <a:t>4. </a:t>
            </a:r>
            <a:r>
              <a:rPr lang="zh-CN" altLang="en-US" b="1" dirty="0" smtClean="0"/>
              <a:t>资源需求 </a:t>
            </a:r>
            <a:br>
              <a:rPr lang="zh-CN" altLang="en-US" b="1" dirty="0" smtClean="0"/>
            </a:br>
            <a:r>
              <a:rPr lang="zh-CN" altLang="en-US" b="1" dirty="0" smtClean="0"/>
              <a:t>       大多数活动所需时间由</a:t>
            </a:r>
            <a:r>
              <a:rPr lang="zh-CN" altLang="en-US" b="1" dirty="0" smtClean="0">
                <a:solidFill>
                  <a:srgbClr val="0033CC"/>
                </a:solidFill>
              </a:rPr>
              <a:t>相关资源多少</a:t>
            </a:r>
            <a:r>
              <a:rPr lang="zh-CN" altLang="en-US" b="1" dirty="0" smtClean="0"/>
              <a:t>所决定。例如，二人一起工作完成某设计活动只需一半的时间（相对一个人单独工作所需时间）</a:t>
            </a:r>
            <a:r>
              <a:rPr lang="en-US" altLang="zh-CN" b="1" dirty="0" smtClean="0"/>
              <a:t>; </a:t>
            </a:r>
            <a:r>
              <a:rPr lang="zh-CN" altLang="en-US" b="1" dirty="0" smtClean="0"/>
              <a:t>每日只能用半天进行工作的人通常至少需要二倍的时间完成某活动（相对一个人能整天工作的所需时间）。</a:t>
            </a:r>
          </a:p>
          <a:p>
            <a:pPr eaLnBrk="1" hangingPunct="1">
              <a:buFont typeface="Wingdings" pitchFamily="2" charset="2"/>
              <a:buNone/>
            </a:pPr>
            <a:r>
              <a:rPr lang="zh-CN" altLang="en-US" b="1" dirty="0" smtClean="0"/>
              <a:t> </a:t>
            </a:r>
            <a:r>
              <a:rPr lang="en-US" altLang="zh-CN" b="1" dirty="0" smtClean="0"/>
              <a:t>5. </a:t>
            </a:r>
            <a:r>
              <a:rPr lang="zh-CN" altLang="en-US" b="1" dirty="0" smtClean="0"/>
              <a:t>资源质量 </a:t>
            </a:r>
          </a:p>
          <a:p>
            <a:pPr eaLnBrk="1" hangingPunct="1">
              <a:buFont typeface="Wingdings" pitchFamily="2" charset="2"/>
              <a:buNone/>
            </a:pPr>
            <a:r>
              <a:rPr lang="zh-CN" altLang="en-US" b="1" dirty="0" smtClean="0"/>
              <a:t>          大多数活动所需时间与人和设备的能力（质量）有关，例如，对同一活动，设有两个人均全日能进行工作，一个高级程序员所需时间少于初级程序员所需时间。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500" fill="hold"/>
                                        <p:tgtEl>
                                          <p:spTgt spid="1075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75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7523">
                                            <p:txEl>
                                              <p:pRg st="1" end="1"/>
                                            </p:txEl>
                                          </p:spTgt>
                                        </p:tgtEl>
                                        <p:attrNameLst>
                                          <p:attrName>style.visibility</p:attrName>
                                        </p:attrNameLst>
                                      </p:cBhvr>
                                      <p:to>
                                        <p:strVal val="visible"/>
                                      </p:to>
                                    </p:set>
                                    <p:anim calcmode="lin" valueType="num">
                                      <p:cBhvr additive="base">
                                        <p:cTn id="13" dur="500" fill="hold"/>
                                        <p:tgtEl>
                                          <p:spTgt spid="1075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752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7523">
                                            <p:txEl>
                                              <p:pRg st="2" end="2"/>
                                            </p:txEl>
                                          </p:spTgt>
                                        </p:tgtEl>
                                        <p:attrNameLst>
                                          <p:attrName>style.visibility</p:attrName>
                                        </p:attrNameLst>
                                      </p:cBhvr>
                                      <p:to>
                                        <p:strVal val="visible"/>
                                      </p:to>
                                    </p:set>
                                    <p:anim calcmode="lin" valueType="num">
                                      <p:cBhvr additive="base">
                                        <p:cTn id="17" dur="500" fill="hold"/>
                                        <p:tgtEl>
                                          <p:spTgt spid="1075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752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BF69485-01C8-4304-A6F9-2858E27576BC}" type="slidenum">
              <a:rPr lang="en-US" altLang="zh-CN" smtClean="0">
                <a:solidFill>
                  <a:srgbClr val="FF0000"/>
                </a:solidFill>
              </a:rPr>
              <a:pPr eaLnBrk="1" hangingPunct="1"/>
              <a:t>34</a:t>
            </a:fld>
            <a:endParaRPr lang="en-US" altLang="zh-CN" smtClean="0">
              <a:solidFill>
                <a:srgbClr val="FF0000"/>
              </a:solidFill>
            </a:endParaRPr>
          </a:p>
        </p:txBody>
      </p:sp>
      <p:sp>
        <p:nvSpPr>
          <p:cNvPr id="196610" name="Rectangle 2"/>
          <p:cNvSpPr>
            <a:spLocks noGrp="1" noChangeArrowheads="1"/>
          </p:cNvSpPr>
          <p:nvPr>
            <p:ph type="title"/>
          </p:nvPr>
        </p:nvSpPr>
        <p:spPr>
          <a:xfrm>
            <a:off x="503238" y="657225"/>
            <a:ext cx="7129462" cy="658813"/>
          </a:xfrm>
        </p:spPr>
        <p:txBody>
          <a:bodyPr lIns="90488" tIns="44450" rIns="90488" bIns="44450" anchor="t">
            <a:spAutoFit/>
          </a:bodyPr>
          <a:lstStyle/>
          <a:p>
            <a:pPr>
              <a:spcBef>
                <a:spcPct val="50000"/>
              </a:spcBef>
              <a:defRPr/>
            </a:pPr>
            <a:r>
              <a:rPr kumimoji="1" lang="zh-CN" altLang="en-US" sz="3700" dirty="0" smtClean="0"/>
              <a:t>如何估计活动工期？   </a:t>
            </a:r>
          </a:p>
        </p:txBody>
      </p:sp>
      <p:sp>
        <p:nvSpPr>
          <p:cNvPr id="196611" name="Rectangle 3"/>
          <p:cNvSpPr>
            <a:spLocks noGrp="1" noChangeArrowheads="1"/>
          </p:cNvSpPr>
          <p:nvPr>
            <p:ph type="body" idx="1"/>
          </p:nvPr>
        </p:nvSpPr>
        <p:spPr>
          <a:xfrm>
            <a:off x="468313" y="1628775"/>
            <a:ext cx="8280400" cy="4464521"/>
          </a:xfrm>
        </p:spPr>
        <p:txBody>
          <a:bodyPr/>
          <a:lstStyle/>
          <a:p>
            <a:pPr eaLnBrk="1" hangingPunct="1">
              <a:defRPr/>
            </a:pPr>
            <a:r>
              <a:rPr lang="zh-CN" altLang="en-US" dirty="0" smtClean="0">
                <a:solidFill>
                  <a:srgbClr val="FF0000"/>
                </a:solidFill>
                <a:latin typeface="隶书" pitchFamily="49" charset="-122"/>
              </a:rPr>
              <a:t>工期 </a:t>
            </a:r>
            <a:r>
              <a:rPr lang="en-US" altLang="zh-CN" dirty="0" smtClean="0">
                <a:latin typeface="隶书" pitchFamily="49" charset="-122"/>
              </a:rPr>
              <a:t>= </a:t>
            </a:r>
            <a:r>
              <a:rPr lang="zh-CN" altLang="en-US" dirty="0" smtClean="0">
                <a:latin typeface="隶书" pitchFamily="49" charset="-122"/>
              </a:rPr>
              <a:t>活动消耗的实际工作时间 </a:t>
            </a:r>
            <a:r>
              <a:rPr lang="en-US" altLang="zh-CN" dirty="0" smtClean="0">
                <a:latin typeface="隶书" pitchFamily="49" charset="-122"/>
              </a:rPr>
              <a:t>+ </a:t>
            </a:r>
            <a:r>
              <a:rPr lang="zh-CN" altLang="en-US" dirty="0" smtClean="0">
                <a:latin typeface="隶书" pitchFamily="49" charset="-122"/>
              </a:rPr>
              <a:t>间歇时间</a:t>
            </a:r>
          </a:p>
          <a:p>
            <a:pPr eaLnBrk="1" hangingPunct="1">
              <a:defRPr/>
            </a:pPr>
            <a:r>
              <a:rPr lang="zh-CN" altLang="en-US" dirty="0" smtClean="0">
                <a:solidFill>
                  <a:srgbClr val="0000FF"/>
                </a:solidFill>
              </a:rPr>
              <a:t>活动工期估计需考虑的问题</a:t>
            </a:r>
          </a:p>
          <a:p>
            <a:pPr lvl="1" eaLnBrk="1" hangingPunct="1">
              <a:defRPr/>
            </a:pPr>
            <a:r>
              <a:rPr lang="zh-CN" altLang="en-US" sz="2800" dirty="0" smtClean="0"/>
              <a:t>某项工作所需的技能</a:t>
            </a:r>
          </a:p>
          <a:p>
            <a:pPr lvl="1" eaLnBrk="1" hangingPunct="1">
              <a:defRPr/>
            </a:pPr>
            <a:r>
              <a:rPr lang="zh-CN" altLang="en-US" sz="2800" dirty="0" smtClean="0"/>
              <a:t>接受任务的人员技能水平如何？效率如何？</a:t>
            </a:r>
          </a:p>
          <a:p>
            <a:pPr lvl="1" eaLnBrk="1" hangingPunct="1">
              <a:defRPr/>
            </a:pPr>
            <a:r>
              <a:rPr lang="zh-CN" altLang="en-US" sz="2800" dirty="0" smtClean="0">
                <a:cs typeface="Arial" charset="0"/>
              </a:rPr>
              <a:t>在某一时间内，有多少人能参与项目工作？</a:t>
            </a:r>
            <a:r>
              <a:rPr lang="en-US" altLang="zh-CN" sz="2800" dirty="0" smtClean="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additive="base">
                                        <p:cTn id="7" dur="500" fill="hold"/>
                                        <p:tgtEl>
                                          <p:spTgt spid="1966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6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6611">
                                            <p:txEl>
                                              <p:pRg st="1" end="1"/>
                                            </p:txEl>
                                          </p:spTgt>
                                        </p:tgtEl>
                                        <p:attrNameLst>
                                          <p:attrName>style.visibility</p:attrName>
                                        </p:attrNameLst>
                                      </p:cBhvr>
                                      <p:to>
                                        <p:strVal val="visible"/>
                                      </p:to>
                                    </p:set>
                                    <p:anim calcmode="lin" valueType="num">
                                      <p:cBhvr additive="base">
                                        <p:cTn id="13" dur="500" fill="hold"/>
                                        <p:tgtEl>
                                          <p:spTgt spid="1966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61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6611">
                                            <p:txEl>
                                              <p:pRg st="2" end="2"/>
                                            </p:txEl>
                                          </p:spTgt>
                                        </p:tgtEl>
                                        <p:attrNameLst>
                                          <p:attrName>style.visibility</p:attrName>
                                        </p:attrNameLst>
                                      </p:cBhvr>
                                      <p:to>
                                        <p:strVal val="visible"/>
                                      </p:to>
                                    </p:set>
                                    <p:anim calcmode="lin" valueType="num">
                                      <p:cBhvr additive="base">
                                        <p:cTn id="17" dur="500" fill="hold"/>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661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6611">
                                            <p:txEl>
                                              <p:pRg st="3" end="3"/>
                                            </p:txEl>
                                          </p:spTgt>
                                        </p:tgtEl>
                                        <p:attrNameLst>
                                          <p:attrName>style.visibility</p:attrName>
                                        </p:attrNameLst>
                                      </p:cBhvr>
                                      <p:to>
                                        <p:strVal val="visible"/>
                                      </p:to>
                                    </p:set>
                                    <p:anim calcmode="lin" valueType="num">
                                      <p:cBhvr additive="base">
                                        <p:cTn id="21" dur="500" fill="hold"/>
                                        <p:tgtEl>
                                          <p:spTgt spid="19661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661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6611">
                                            <p:txEl>
                                              <p:pRg st="4" end="4"/>
                                            </p:txEl>
                                          </p:spTgt>
                                        </p:tgtEl>
                                        <p:attrNameLst>
                                          <p:attrName>style.visibility</p:attrName>
                                        </p:attrNameLst>
                                      </p:cBhvr>
                                      <p:to>
                                        <p:strVal val="visible"/>
                                      </p:to>
                                    </p:set>
                                    <p:anim calcmode="lin" valueType="num">
                                      <p:cBhvr additive="base">
                                        <p:cTn id="25" dur="500" fill="hold"/>
                                        <p:tgtEl>
                                          <p:spTgt spid="19661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66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D907910-D379-4DC1-854C-797AA6CC27A0}" type="slidenum">
              <a:rPr lang="en-US" altLang="zh-CN" smtClean="0">
                <a:solidFill>
                  <a:srgbClr val="FF0000"/>
                </a:solidFill>
              </a:rPr>
              <a:pPr eaLnBrk="1" hangingPunct="1"/>
              <a:t>35</a:t>
            </a:fld>
            <a:endParaRPr lang="en-US" altLang="zh-CN" smtClean="0">
              <a:solidFill>
                <a:srgbClr val="FF0000"/>
              </a:solidFill>
            </a:endParaRPr>
          </a:p>
        </p:txBody>
      </p:sp>
      <p:sp>
        <p:nvSpPr>
          <p:cNvPr id="394242" name="Rectangle 2"/>
          <p:cNvSpPr>
            <a:spLocks noGrp="1" noChangeArrowheads="1"/>
          </p:cNvSpPr>
          <p:nvPr>
            <p:ph type="title"/>
          </p:nvPr>
        </p:nvSpPr>
        <p:spPr/>
        <p:txBody>
          <a:bodyPr/>
          <a:lstStyle/>
          <a:p>
            <a:pPr eaLnBrk="1" hangingPunct="1">
              <a:defRPr/>
            </a:pPr>
            <a:r>
              <a:rPr lang="zh-CN" altLang="en-US" dirty="0" smtClean="0">
                <a:solidFill>
                  <a:srgbClr val="0000FF"/>
                </a:solidFill>
              </a:rPr>
              <a:t>方法一：</a:t>
            </a:r>
            <a:r>
              <a:rPr lang="zh-CN" altLang="en-US" dirty="0" smtClean="0"/>
              <a:t>专家判断</a:t>
            </a:r>
          </a:p>
        </p:txBody>
      </p:sp>
      <p:sp>
        <p:nvSpPr>
          <p:cNvPr id="394243" name="Rectangle 3"/>
          <p:cNvSpPr>
            <a:spLocks noGrp="1" noChangeArrowheads="1"/>
          </p:cNvSpPr>
          <p:nvPr>
            <p:ph type="body" idx="1"/>
          </p:nvPr>
        </p:nvSpPr>
        <p:spPr/>
        <p:txBody>
          <a:bodyPr/>
          <a:lstStyle/>
          <a:p>
            <a:pPr eaLnBrk="1" hangingPunct="1">
              <a:defRPr/>
            </a:pPr>
            <a:r>
              <a:rPr lang="zh-CN" altLang="en-US" dirty="0" smtClean="0"/>
              <a:t>专家根据历史资料与经验进行判断</a:t>
            </a:r>
          </a:p>
          <a:p>
            <a:pPr eaLnBrk="1" hangingPunct="1">
              <a:defRPr/>
            </a:pPr>
            <a:r>
              <a:rPr lang="zh-CN" altLang="en-US" dirty="0" smtClean="0">
                <a:solidFill>
                  <a:srgbClr val="0000FF"/>
                </a:solidFill>
              </a:rPr>
              <a:t>适用场合</a:t>
            </a:r>
          </a:p>
          <a:p>
            <a:pPr lvl="1" eaLnBrk="1" hangingPunct="1">
              <a:defRPr/>
            </a:pPr>
            <a:r>
              <a:rPr lang="zh-CN" altLang="en-US" dirty="0" smtClean="0"/>
              <a:t>活动所需时间的影响因素太多，很难对其估计的活动，如资源水平、资源能力等。</a:t>
            </a:r>
            <a:endParaRPr lang="en-US" altLang="zh-CN" dirty="0" smtClean="0"/>
          </a:p>
          <a:p>
            <a:pPr marL="344487" lvl="1" indent="0" eaLnBrk="1" hangingPunct="1">
              <a:buFont typeface="Wingdings" pitchFamily="2" charset="2"/>
              <a:buNone/>
              <a:defRPr/>
            </a:pPr>
            <a:r>
              <a:rPr lang="zh-CN" altLang="en-US" dirty="0" smtClean="0">
                <a:solidFill>
                  <a:srgbClr val="0033CC"/>
                </a:solidFill>
              </a:rPr>
              <a:t>专家</a:t>
            </a:r>
            <a:r>
              <a:rPr lang="zh-CN" altLang="en-US" dirty="0">
                <a:solidFill>
                  <a:srgbClr val="0033CC"/>
                </a:solidFill>
              </a:rPr>
              <a:t>判断</a:t>
            </a:r>
            <a:r>
              <a:rPr lang="en-US" altLang="zh-CN" dirty="0" smtClean="0">
                <a:solidFill>
                  <a:srgbClr val="0033CC"/>
                </a:solidFill>
              </a:rPr>
              <a:t>:</a:t>
            </a:r>
            <a:r>
              <a:rPr lang="zh-CN" altLang="en-US" dirty="0" smtClean="0"/>
              <a:t>估计</a:t>
            </a:r>
            <a:r>
              <a:rPr lang="zh-CN" altLang="en-US" dirty="0"/>
              <a:t>所需时间经常是困难的，因为许多因素会影响所需时间（例如，资源质量的高低，劳动生产率的不同），专家会依靠过去资料信息进行判断。如果找不到合适专家，估计结果往往是不可靠和具有较大风险。</a:t>
            </a:r>
          </a:p>
          <a:p>
            <a:pPr marL="344487" lvl="1" indent="0" eaLnBrk="1" hangingPunct="1">
              <a:buFont typeface="Wingdings" pitchFamily="2" charset="2"/>
              <a:buNone/>
              <a:defRPr/>
            </a:pP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94243">
                                            <p:txEl>
                                              <p:pRg st="0" end="0"/>
                                            </p:txEl>
                                          </p:spTgt>
                                        </p:tgtEl>
                                        <p:attrNameLst>
                                          <p:attrName>style.visibility</p:attrName>
                                        </p:attrNameLst>
                                      </p:cBhvr>
                                      <p:to>
                                        <p:strVal val="visible"/>
                                      </p:to>
                                    </p:set>
                                    <p:anim calcmode="lin" valueType="num">
                                      <p:cBhvr additive="base">
                                        <p:cTn id="7" dur="500" fill="hold"/>
                                        <p:tgtEl>
                                          <p:spTgt spid="394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4243">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94243">
                                            <p:txEl>
                                              <p:pRg st="1" end="1"/>
                                            </p:txEl>
                                          </p:spTgt>
                                        </p:tgtEl>
                                        <p:attrNameLst>
                                          <p:attrName>style.visibility</p:attrName>
                                        </p:attrNameLst>
                                      </p:cBhvr>
                                      <p:to>
                                        <p:strVal val="visible"/>
                                      </p:to>
                                    </p:set>
                                    <p:anim calcmode="lin" valueType="num">
                                      <p:cBhvr additive="base">
                                        <p:cTn id="12" dur="500" fill="hold"/>
                                        <p:tgtEl>
                                          <p:spTgt spid="39424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94243">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94243">
                                            <p:txEl>
                                              <p:pRg st="2" end="2"/>
                                            </p:txEl>
                                          </p:spTgt>
                                        </p:tgtEl>
                                        <p:attrNameLst>
                                          <p:attrName>style.visibility</p:attrName>
                                        </p:attrNameLst>
                                      </p:cBhvr>
                                      <p:to>
                                        <p:strVal val="visible"/>
                                      </p:to>
                                    </p:set>
                                    <p:anim calcmode="lin" valueType="num">
                                      <p:cBhvr additive="base">
                                        <p:cTn id="17" dur="500" fill="hold"/>
                                        <p:tgtEl>
                                          <p:spTgt spid="39424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9424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4243">
                                            <p:txEl>
                                              <p:pRg st="3" end="3"/>
                                            </p:txEl>
                                          </p:spTgt>
                                        </p:tgtEl>
                                        <p:attrNameLst>
                                          <p:attrName>style.visibility</p:attrName>
                                        </p:attrNameLst>
                                      </p:cBhvr>
                                      <p:to>
                                        <p:strVal val="visible"/>
                                      </p:to>
                                    </p:set>
                                    <p:anim calcmode="lin" valueType="num">
                                      <p:cBhvr additive="base">
                                        <p:cTn id="21" dur="500" fill="hold"/>
                                        <p:tgtEl>
                                          <p:spTgt spid="39424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942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C951B33-1AD8-488E-9055-52F81F062F59}" type="slidenum">
              <a:rPr lang="en-US" altLang="zh-CN" smtClean="0">
                <a:solidFill>
                  <a:srgbClr val="FF0000"/>
                </a:solidFill>
              </a:rPr>
              <a:pPr eaLnBrk="1" hangingPunct="1"/>
              <a:t>36</a:t>
            </a:fld>
            <a:endParaRPr lang="en-US" altLang="zh-CN" smtClean="0">
              <a:solidFill>
                <a:srgbClr val="FF0000"/>
              </a:solidFill>
            </a:endParaRPr>
          </a:p>
        </p:txBody>
      </p:sp>
      <p:sp>
        <p:nvSpPr>
          <p:cNvPr id="395266" name="Rectangle 2"/>
          <p:cNvSpPr>
            <a:spLocks noGrp="1" noChangeArrowheads="1"/>
          </p:cNvSpPr>
          <p:nvPr>
            <p:ph type="title"/>
          </p:nvPr>
        </p:nvSpPr>
        <p:spPr/>
        <p:txBody>
          <a:bodyPr/>
          <a:lstStyle/>
          <a:p>
            <a:pPr eaLnBrk="1" hangingPunct="1">
              <a:defRPr/>
            </a:pPr>
            <a:r>
              <a:rPr lang="zh-CN" altLang="en-US" dirty="0" smtClean="0">
                <a:solidFill>
                  <a:srgbClr val="0000FF"/>
                </a:solidFill>
              </a:rPr>
              <a:t>方法二：</a:t>
            </a:r>
            <a:r>
              <a:rPr lang="zh-CN" altLang="en-US" dirty="0" smtClean="0"/>
              <a:t>类推估算</a:t>
            </a:r>
          </a:p>
        </p:txBody>
      </p:sp>
      <p:sp>
        <p:nvSpPr>
          <p:cNvPr id="395267" name="Rectangle 3"/>
          <p:cNvSpPr>
            <a:spLocks noGrp="1" noChangeArrowheads="1"/>
          </p:cNvSpPr>
          <p:nvPr>
            <p:ph type="body" sz="half" idx="1"/>
          </p:nvPr>
        </p:nvSpPr>
        <p:spPr>
          <a:xfrm>
            <a:off x="457200" y="1719262"/>
            <a:ext cx="8075613" cy="4878089"/>
          </a:xfrm>
        </p:spPr>
        <p:txBody>
          <a:bodyPr/>
          <a:lstStyle/>
          <a:p>
            <a:pPr eaLnBrk="1" hangingPunct="1">
              <a:defRPr/>
            </a:pPr>
            <a:r>
              <a:rPr lang="zh-CN" altLang="en-US" sz="2400" dirty="0" smtClean="0"/>
              <a:t>以过去类似活动的实际时间为基础，估计将来活动的所需时间。</a:t>
            </a:r>
          </a:p>
          <a:p>
            <a:pPr eaLnBrk="1" hangingPunct="1">
              <a:defRPr/>
            </a:pPr>
            <a:r>
              <a:rPr lang="zh-CN" altLang="en-US" sz="2400" dirty="0" smtClean="0">
                <a:solidFill>
                  <a:srgbClr val="0000FF"/>
                </a:solidFill>
              </a:rPr>
              <a:t>可重用代码的估算</a:t>
            </a:r>
            <a:r>
              <a:rPr lang="zh-CN" altLang="en-US" sz="2400" dirty="0" smtClean="0"/>
              <a:t>（类推法不可避免）</a:t>
            </a:r>
            <a:endParaRPr lang="en-US" altLang="zh-CN" sz="2400" dirty="0" smtClean="0"/>
          </a:p>
          <a:p>
            <a:pPr marL="0" indent="0" eaLnBrk="1" hangingPunct="1">
              <a:buNone/>
              <a:defRPr/>
            </a:pPr>
            <a:r>
              <a:rPr lang="zh-CN" altLang="en-US" sz="2400" dirty="0" smtClean="0"/>
              <a:t> 根据功能差异估算重新工作的百分比。</a:t>
            </a:r>
          </a:p>
        </p:txBody>
      </p:sp>
      <p:graphicFrame>
        <p:nvGraphicFramePr>
          <p:cNvPr id="395268" name="Object 4"/>
          <p:cNvGraphicFramePr>
            <a:graphicFrameLocks noGrp="1" noChangeAspect="1"/>
          </p:cNvGraphicFramePr>
          <p:nvPr>
            <p:ph sz="half" idx="2"/>
            <p:extLst>
              <p:ext uri="{D42A27DB-BD31-4B8C-83A1-F6EECF244321}">
                <p14:modId xmlns:p14="http://schemas.microsoft.com/office/powerpoint/2010/main" val="4185483597"/>
              </p:ext>
            </p:extLst>
          </p:nvPr>
        </p:nvGraphicFramePr>
        <p:xfrm>
          <a:off x="755576" y="3861048"/>
          <a:ext cx="7310438" cy="341312"/>
        </p:xfrm>
        <a:graphic>
          <a:graphicData uri="http://schemas.openxmlformats.org/presentationml/2006/ole">
            <mc:AlternateContent xmlns:mc="http://schemas.openxmlformats.org/markup-compatibility/2006">
              <mc:Choice xmlns:v="urn:schemas-microsoft-com:vml" Requires="v">
                <p:oleObj spid="_x0000_s44223" name="Equation" r:id="rId3" imgW="4622800" imgH="215900" progId="Equation.DSMT4">
                  <p:embed/>
                </p:oleObj>
              </mc:Choice>
              <mc:Fallback>
                <p:oleObj name="Equation" r:id="rId3" imgW="4622800" imgH="2159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861048"/>
                        <a:ext cx="7310438" cy="341312"/>
                      </a:xfrm>
                      <a:prstGeom prst="rect">
                        <a:avLst/>
                      </a:prstGeom>
                      <a:solidFill>
                        <a:srgbClr val="CCFFCC"/>
                      </a:soli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5270" name="Object 6"/>
          <p:cNvGraphicFramePr>
            <a:graphicFrameLocks noChangeAspect="1"/>
          </p:cNvGraphicFramePr>
          <p:nvPr>
            <p:extLst>
              <p:ext uri="{D42A27DB-BD31-4B8C-83A1-F6EECF244321}">
                <p14:modId xmlns:p14="http://schemas.microsoft.com/office/powerpoint/2010/main" val="1475003163"/>
              </p:ext>
            </p:extLst>
          </p:nvPr>
        </p:nvGraphicFramePr>
        <p:xfrm>
          <a:off x="539552" y="4428703"/>
          <a:ext cx="7810500" cy="1952625"/>
        </p:xfrm>
        <a:graphic>
          <a:graphicData uri="http://schemas.openxmlformats.org/presentationml/2006/ole">
            <mc:AlternateContent xmlns:mc="http://schemas.openxmlformats.org/markup-compatibility/2006">
              <mc:Choice xmlns:v="urn:schemas-microsoft-com:vml" Requires="v">
                <p:oleObj spid="_x0000_s44224" name="Equation" r:id="rId5" imgW="3657600" imgH="914400" progId="Equation.DSMT4">
                  <p:embed/>
                </p:oleObj>
              </mc:Choice>
              <mc:Fallback>
                <p:oleObj name="Equation" r:id="rId5" imgW="3657600" imgH="9144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4428703"/>
                        <a:ext cx="7810500" cy="1952625"/>
                      </a:xfrm>
                      <a:prstGeom prst="rect">
                        <a:avLst/>
                      </a:prstGeom>
                      <a:solidFill>
                        <a:srgbClr val="66CC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95267">
                                            <p:txEl>
                                              <p:pRg st="0" end="0"/>
                                            </p:txEl>
                                          </p:spTgt>
                                        </p:tgtEl>
                                        <p:attrNameLst>
                                          <p:attrName>style.visibility</p:attrName>
                                        </p:attrNameLst>
                                      </p:cBhvr>
                                      <p:to>
                                        <p:strVal val="visible"/>
                                      </p:to>
                                    </p:set>
                                    <p:anim calcmode="lin" valueType="num">
                                      <p:cBhvr additive="base">
                                        <p:cTn id="7" dur="500" fill="hold"/>
                                        <p:tgtEl>
                                          <p:spTgt spid="395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526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95267">
                                            <p:txEl>
                                              <p:pRg st="1" end="1"/>
                                            </p:txEl>
                                          </p:spTgt>
                                        </p:tgtEl>
                                        <p:attrNameLst>
                                          <p:attrName>style.visibility</p:attrName>
                                        </p:attrNameLst>
                                      </p:cBhvr>
                                      <p:to>
                                        <p:strVal val="visible"/>
                                      </p:to>
                                    </p:set>
                                    <p:anim calcmode="lin" valueType="num">
                                      <p:cBhvr additive="base">
                                        <p:cTn id="12" dur="500" fill="hold"/>
                                        <p:tgtEl>
                                          <p:spTgt spid="39526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95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95267">
                                            <p:txEl>
                                              <p:pRg st="2" end="2"/>
                                            </p:txEl>
                                          </p:spTgt>
                                        </p:tgtEl>
                                        <p:attrNameLst>
                                          <p:attrName>style.visibility</p:attrName>
                                        </p:attrNameLst>
                                      </p:cBhvr>
                                      <p:to>
                                        <p:strVal val="visible"/>
                                      </p:to>
                                    </p:set>
                                    <p:anim calcmode="lin" valueType="num">
                                      <p:cBhvr additive="base">
                                        <p:cTn id="18" dur="500" fill="hold"/>
                                        <p:tgtEl>
                                          <p:spTgt spid="395267">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95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9" presetClass="entr" presetSubtype="0" decel="100000" fill="hold" nodeType="clickEffect">
                                  <p:stCondLst>
                                    <p:cond delay="0"/>
                                  </p:stCondLst>
                                  <p:childTnLst>
                                    <p:set>
                                      <p:cBhvr>
                                        <p:cTn id="23" dur="1" fill="hold">
                                          <p:stCondLst>
                                            <p:cond delay="0"/>
                                          </p:stCondLst>
                                        </p:cTn>
                                        <p:tgtEl>
                                          <p:spTgt spid="395268"/>
                                        </p:tgtEl>
                                        <p:attrNameLst>
                                          <p:attrName>style.visibility</p:attrName>
                                        </p:attrNameLst>
                                      </p:cBhvr>
                                      <p:to>
                                        <p:strVal val="visible"/>
                                      </p:to>
                                    </p:set>
                                    <p:anim calcmode="lin" valueType="num">
                                      <p:cBhvr>
                                        <p:cTn id="24" dur="500" fill="hold"/>
                                        <p:tgtEl>
                                          <p:spTgt spid="395268"/>
                                        </p:tgtEl>
                                        <p:attrNameLst>
                                          <p:attrName>ppt_w</p:attrName>
                                        </p:attrNameLst>
                                      </p:cBhvr>
                                      <p:tavLst>
                                        <p:tav tm="0">
                                          <p:val>
                                            <p:fltVal val="0"/>
                                          </p:val>
                                        </p:tav>
                                        <p:tav tm="100000">
                                          <p:val>
                                            <p:strVal val="#ppt_w"/>
                                          </p:val>
                                        </p:tav>
                                      </p:tavLst>
                                    </p:anim>
                                    <p:anim calcmode="lin" valueType="num">
                                      <p:cBhvr>
                                        <p:cTn id="25" dur="500" fill="hold"/>
                                        <p:tgtEl>
                                          <p:spTgt spid="395268"/>
                                        </p:tgtEl>
                                        <p:attrNameLst>
                                          <p:attrName>ppt_h</p:attrName>
                                        </p:attrNameLst>
                                      </p:cBhvr>
                                      <p:tavLst>
                                        <p:tav tm="0">
                                          <p:val>
                                            <p:fltVal val="0"/>
                                          </p:val>
                                        </p:tav>
                                        <p:tav tm="100000">
                                          <p:val>
                                            <p:strVal val="#ppt_h"/>
                                          </p:val>
                                        </p:tav>
                                      </p:tavLst>
                                    </p:anim>
                                    <p:anim calcmode="lin" valueType="num">
                                      <p:cBhvr>
                                        <p:cTn id="26" dur="500" fill="hold"/>
                                        <p:tgtEl>
                                          <p:spTgt spid="395268"/>
                                        </p:tgtEl>
                                        <p:attrNameLst>
                                          <p:attrName>style.rotation</p:attrName>
                                        </p:attrNameLst>
                                      </p:cBhvr>
                                      <p:tavLst>
                                        <p:tav tm="0">
                                          <p:val>
                                            <p:fltVal val="360"/>
                                          </p:val>
                                        </p:tav>
                                        <p:tav tm="100000">
                                          <p:val>
                                            <p:fltVal val="0"/>
                                          </p:val>
                                        </p:tav>
                                      </p:tavLst>
                                    </p:anim>
                                    <p:animEffect transition="in" filter="fade">
                                      <p:cBhvr>
                                        <p:cTn id="27" dur="500"/>
                                        <p:tgtEl>
                                          <p:spTgt spid="3952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395270"/>
                                        </p:tgtEl>
                                        <p:attrNameLst>
                                          <p:attrName>style.visibility</p:attrName>
                                        </p:attrNameLst>
                                      </p:cBhvr>
                                      <p:to>
                                        <p:strVal val="visible"/>
                                      </p:to>
                                    </p:set>
                                    <p:anim calcmode="lin" valueType="num">
                                      <p:cBhvr>
                                        <p:cTn id="32" dur="500" fill="hold"/>
                                        <p:tgtEl>
                                          <p:spTgt spid="395270"/>
                                        </p:tgtEl>
                                        <p:attrNameLst>
                                          <p:attrName>ppt_w</p:attrName>
                                        </p:attrNameLst>
                                      </p:cBhvr>
                                      <p:tavLst>
                                        <p:tav tm="0">
                                          <p:val>
                                            <p:fltVal val="0"/>
                                          </p:val>
                                        </p:tav>
                                        <p:tav tm="100000">
                                          <p:val>
                                            <p:strVal val="#ppt_w"/>
                                          </p:val>
                                        </p:tav>
                                      </p:tavLst>
                                    </p:anim>
                                    <p:anim calcmode="lin" valueType="num">
                                      <p:cBhvr>
                                        <p:cTn id="33" dur="500" fill="hold"/>
                                        <p:tgtEl>
                                          <p:spTgt spid="395270"/>
                                        </p:tgtEl>
                                        <p:attrNameLst>
                                          <p:attrName>ppt_h</p:attrName>
                                        </p:attrNameLst>
                                      </p:cBhvr>
                                      <p:tavLst>
                                        <p:tav tm="0">
                                          <p:val>
                                            <p:fltVal val="0"/>
                                          </p:val>
                                        </p:tav>
                                        <p:tav tm="100000">
                                          <p:val>
                                            <p:strVal val="#ppt_h"/>
                                          </p:val>
                                        </p:tav>
                                      </p:tavLst>
                                    </p:anim>
                                    <p:anim calcmode="lin" valueType="num">
                                      <p:cBhvr>
                                        <p:cTn id="34" dur="500" fill="hold"/>
                                        <p:tgtEl>
                                          <p:spTgt spid="395270"/>
                                        </p:tgtEl>
                                        <p:attrNameLst>
                                          <p:attrName>style.rotation</p:attrName>
                                        </p:attrNameLst>
                                      </p:cBhvr>
                                      <p:tavLst>
                                        <p:tav tm="0">
                                          <p:val>
                                            <p:fltVal val="360"/>
                                          </p:val>
                                        </p:tav>
                                        <p:tav tm="100000">
                                          <p:val>
                                            <p:fltVal val="0"/>
                                          </p:val>
                                        </p:tav>
                                      </p:tavLst>
                                    </p:anim>
                                    <p:animEffect transition="in" filter="fade">
                                      <p:cBhvr>
                                        <p:cTn id="35" dur="500"/>
                                        <p:tgtEl>
                                          <p:spTgt spid="395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b="1" dirty="0" smtClean="0"/>
              <a:t>活动所需时间估计的工具和方法</a:t>
            </a:r>
          </a:p>
        </p:txBody>
      </p:sp>
      <p:sp>
        <p:nvSpPr>
          <p:cNvPr id="45059" name="Rectangle 3"/>
          <p:cNvSpPr>
            <a:spLocks noGrp="1" noChangeArrowheads="1"/>
          </p:cNvSpPr>
          <p:nvPr>
            <p:ph type="body" idx="1"/>
          </p:nvPr>
        </p:nvSpPr>
        <p:spPr>
          <a:xfrm>
            <a:off x="304800" y="1066800"/>
            <a:ext cx="8534400" cy="4090392"/>
          </a:xfrm>
        </p:spPr>
        <p:txBody>
          <a:bodyPr/>
          <a:lstStyle/>
          <a:p>
            <a:pPr eaLnBrk="1" hangingPunct="1">
              <a:lnSpc>
                <a:spcPct val="150000"/>
              </a:lnSpc>
              <a:spcBef>
                <a:spcPts val="0"/>
              </a:spcBef>
              <a:buFont typeface="Wingdings" pitchFamily="2" charset="2"/>
              <a:buNone/>
            </a:pPr>
            <a:r>
              <a:rPr lang="en-US" altLang="zh-CN" b="1" dirty="0" smtClean="0"/>
              <a:t>    </a:t>
            </a:r>
            <a:r>
              <a:rPr lang="zh-CN" altLang="en-US" b="1" dirty="0" smtClean="0"/>
              <a:t>以下情况下类推估计是可靠的</a:t>
            </a:r>
            <a:r>
              <a:rPr lang="en-US" altLang="zh-CN" b="1" dirty="0" smtClean="0"/>
              <a:t>:</a:t>
            </a:r>
          </a:p>
          <a:p>
            <a:pPr eaLnBrk="1" hangingPunct="1">
              <a:lnSpc>
                <a:spcPct val="150000"/>
              </a:lnSpc>
              <a:spcBef>
                <a:spcPts val="0"/>
              </a:spcBef>
              <a:buFont typeface="Wingdings" pitchFamily="2" charset="2"/>
              <a:buNone/>
            </a:pPr>
            <a:r>
              <a:rPr lang="en-US" altLang="zh-CN" b="1" dirty="0" smtClean="0"/>
              <a:t>  </a:t>
            </a:r>
            <a:r>
              <a:rPr lang="zh-CN" altLang="en-US" b="1" dirty="0" smtClean="0"/>
              <a:t>（</a:t>
            </a:r>
            <a:r>
              <a:rPr lang="en-US" altLang="zh-CN" b="1" dirty="0" smtClean="0"/>
              <a:t>A</a:t>
            </a:r>
            <a:r>
              <a:rPr lang="zh-CN" altLang="en-US" b="1" dirty="0" smtClean="0"/>
              <a:t>）先前活动和当前活动是本质上类似而不仅仅是表面的相似。</a:t>
            </a:r>
          </a:p>
          <a:p>
            <a:pPr eaLnBrk="1" hangingPunct="1">
              <a:lnSpc>
                <a:spcPct val="150000"/>
              </a:lnSpc>
              <a:spcBef>
                <a:spcPts val="0"/>
              </a:spcBef>
              <a:buFont typeface="Wingdings" pitchFamily="2" charset="2"/>
              <a:buNone/>
            </a:pPr>
            <a:r>
              <a:rPr lang="zh-CN" altLang="en-US" b="1" dirty="0" smtClean="0"/>
              <a:t>    </a:t>
            </a:r>
            <a:r>
              <a:rPr lang="zh-CN" altLang="en-US" b="1" dirty="0" smtClean="0">
                <a:solidFill>
                  <a:srgbClr val="0066FF"/>
                </a:solidFill>
              </a:rPr>
              <a:t>如建设一</a:t>
            </a:r>
            <a:r>
              <a:rPr lang="en-US" altLang="zh-CN" b="1" dirty="0" smtClean="0">
                <a:solidFill>
                  <a:srgbClr val="0066FF"/>
                </a:solidFill>
              </a:rPr>
              <a:t>OA</a:t>
            </a:r>
            <a:r>
              <a:rPr lang="zh-CN" altLang="en-US" b="1" dirty="0" smtClean="0">
                <a:solidFill>
                  <a:srgbClr val="0066FF"/>
                </a:solidFill>
              </a:rPr>
              <a:t>系统，它是否有与其他系统的接口</a:t>
            </a:r>
          </a:p>
          <a:p>
            <a:pPr eaLnBrk="1" hangingPunct="1">
              <a:lnSpc>
                <a:spcPct val="150000"/>
              </a:lnSpc>
              <a:spcBef>
                <a:spcPts val="0"/>
              </a:spcBef>
              <a:buFont typeface="Wingdings" pitchFamily="2" charset="2"/>
              <a:buNone/>
            </a:pPr>
            <a:r>
              <a:rPr lang="zh-CN" altLang="en-US" b="1" dirty="0" smtClean="0"/>
              <a:t>  （</a:t>
            </a:r>
            <a:r>
              <a:rPr lang="en-US" altLang="zh-CN" b="1" dirty="0" smtClean="0"/>
              <a:t>B</a:t>
            </a:r>
            <a:r>
              <a:rPr lang="zh-CN" altLang="en-US" b="1" dirty="0" smtClean="0"/>
              <a:t>）专家或开发人员有所需专长。</a:t>
            </a:r>
            <a:br>
              <a:rPr lang="zh-CN" altLang="en-US" b="1" dirty="0" smtClean="0"/>
            </a:br>
            <a:r>
              <a:rPr lang="zh-CN" altLang="en-US" b="1" dirty="0" smtClean="0">
                <a:solidFill>
                  <a:srgbClr val="0033CC"/>
                </a:solidFill>
              </a:rPr>
              <a:t>如某集团</a:t>
            </a:r>
            <a:r>
              <a:rPr lang="en-US" altLang="zh-CN" b="1" dirty="0" smtClean="0">
                <a:solidFill>
                  <a:srgbClr val="0033CC"/>
                </a:solidFill>
              </a:rPr>
              <a:t>OA</a:t>
            </a:r>
            <a:r>
              <a:rPr lang="zh-CN" altLang="en-US" b="1" dirty="0" smtClean="0">
                <a:solidFill>
                  <a:srgbClr val="0033CC"/>
                </a:solidFill>
              </a:rPr>
              <a:t>的推广项目</a:t>
            </a:r>
          </a:p>
          <a:p>
            <a:pPr eaLnBrk="1" hangingPunct="1">
              <a:lnSpc>
                <a:spcPct val="150000"/>
              </a:lnSpc>
              <a:spcBef>
                <a:spcPts val="0"/>
              </a:spcBef>
              <a:buFont typeface="Wingdings" pitchFamily="2" charset="2"/>
              <a:buNone/>
            </a:pPr>
            <a:r>
              <a:rPr lang="zh-CN" altLang="en-US" b="1" dirty="0" smtClean="0"/>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b="1" smtClean="0"/>
              <a:t>OA</a:t>
            </a:r>
            <a:r>
              <a:rPr lang="zh-CN" altLang="en-US" b="1" smtClean="0"/>
              <a:t>系统项目周期估算举例</a:t>
            </a:r>
            <a:r>
              <a:rPr lang="en-US" altLang="zh-CN" b="1" smtClean="0"/>
              <a:t>(PERT)</a:t>
            </a: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mtClean="0"/>
              <a:t>OA</a:t>
            </a:r>
            <a:r>
              <a:rPr lang="zh-CN" altLang="en-US" smtClean="0"/>
              <a:t>系统项目周期估算举例</a:t>
            </a:r>
            <a:r>
              <a:rPr lang="en-US" altLang="zh-CN" smtClean="0"/>
              <a:t>(2)</a:t>
            </a:r>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708275"/>
            <a:ext cx="817245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b="1" smtClean="0"/>
              <a:t>某公司的</a:t>
            </a:r>
            <a:r>
              <a:rPr lang="en-US" altLang="zh-CN" b="1" smtClean="0"/>
              <a:t>ERP</a:t>
            </a:r>
            <a:r>
              <a:rPr lang="zh-CN" altLang="en-US" b="1" smtClean="0"/>
              <a:t>系统倒计时牌</a:t>
            </a:r>
          </a:p>
        </p:txBody>
      </p:sp>
      <p:sp>
        <p:nvSpPr>
          <p:cNvPr id="11267" name="Rectangle 3"/>
          <p:cNvSpPr>
            <a:spLocks noGrp="1" noChangeArrowheads="1"/>
          </p:cNvSpPr>
          <p:nvPr>
            <p:ph type="body" idx="1"/>
          </p:nvPr>
        </p:nvSpPr>
        <p:spPr/>
        <p:txBody>
          <a:bodyPr/>
          <a:lstStyle/>
          <a:p>
            <a:pPr eaLnBrk="1" hangingPunct="1"/>
            <a:endParaRPr lang="zh-CN" altLang="zh-CN" smtClean="0"/>
          </a:p>
        </p:txBody>
      </p:sp>
      <p:pic>
        <p:nvPicPr>
          <p:cNvPr id="11268" name="Picture 4" descr="时间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773113"/>
            <a:ext cx="7894637"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213"/>
            <a:ext cx="91440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3"/>
          <p:cNvSpPr>
            <a:spLocks noGrp="1" noChangeArrowheads="1"/>
          </p:cNvSpPr>
          <p:nvPr>
            <p:ph type="title"/>
          </p:nvPr>
        </p:nvSpPr>
        <p:spPr/>
        <p:txBody>
          <a:bodyPr/>
          <a:lstStyle/>
          <a:p>
            <a:pPr eaLnBrk="1" hangingPunct="1"/>
            <a:r>
              <a:rPr lang="en-US" altLang="zh-CN" dirty="0" smtClean="0"/>
              <a:t>OA</a:t>
            </a:r>
            <a:r>
              <a:rPr lang="zh-CN" altLang="en-US" dirty="0" smtClean="0"/>
              <a:t>系统项目周期估算举例（</a:t>
            </a:r>
            <a:r>
              <a:rPr lang="en-US" altLang="zh-CN" dirty="0" smtClean="0"/>
              <a:t>3</a:t>
            </a:r>
            <a:r>
              <a:rPr lang="zh-CN" altLang="en-US" dirty="0" smtClean="0"/>
              <a:t>）</a:t>
            </a:r>
          </a:p>
        </p:txBody>
      </p:sp>
      <p:sp>
        <p:nvSpPr>
          <p:cNvPr id="50180" name="Text Box 4"/>
          <p:cNvSpPr txBox="1">
            <a:spLocks noChangeArrowheads="1"/>
          </p:cNvSpPr>
          <p:nvPr/>
        </p:nvSpPr>
        <p:spPr bwMode="auto">
          <a:xfrm>
            <a:off x="8604250" y="633888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20000"/>
              </a:spcBef>
              <a:buFont typeface="Wingdings" pitchFamily="2" charset="2"/>
              <a:buNone/>
            </a:pPr>
            <a:r>
              <a:rPr kumimoji="1" lang="zh-CN" altLang="en-US" sz="2800">
                <a:latin typeface="Times New Roman" pitchFamily="18" charset="0"/>
              </a:rPr>
              <a:t>注</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0"/>
            <a:ext cx="9144000" cy="692150"/>
          </a:xfrm>
        </p:spPr>
        <p:txBody>
          <a:bodyPr/>
          <a:lstStyle/>
          <a:p>
            <a:pPr eaLnBrk="1" hangingPunct="1"/>
            <a:r>
              <a:rPr lang="zh-CN" altLang="en-US" b="1" dirty="0" smtClean="0"/>
              <a:t>进度计划编制</a:t>
            </a:r>
          </a:p>
        </p:txBody>
      </p:sp>
      <p:sp>
        <p:nvSpPr>
          <p:cNvPr id="125955" name="Rectangle 3"/>
          <p:cNvSpPr>
            <a:spLocks noGrp="1" noChangeArrowheads="1"/>
          </p:cNvSpPr>
          <p:nvPr>
            <p:ph type="body" idx="1"/>
          </p:nvPr>
        </p:nvSpPr>
        <p:spPr>
          <a:xfrm>
            <a:off x="179512" y="1196752"/>
            <a:ext cx="8496300" cy="4897214"/>
          </a:xfrm>
        </p:spPr>
        <p:txBody>
          <a:bodyPr/>
          <a:lstStyle/>
          <a:p>
            <a:pPr eaLnBrk="1" hangingPunct="1">
              <a:buFont typeface="Wingdings" pitchFamily="2" charset="2"/>
              <a:buNone/>
            </a:pPr>
            <a:r>
              <a:rPr lang="en-US" altLang="zh-CN" b="1" dirty="0" smtClean="0">
                <a:solidFill>
                  <a:schemeClr val="accent2"/>
                </a:solidFill>
              </a:rPr>
              <a:t>           </a:t>
            </a:r>
            <a:r>
              <a:rPr lang="zh-CN" altLang="en-US" b="1" dirty="0" smtClean="0">
                <a:solidFill>
                  <a:schemeClr val="accent2"/>
                </a:solidFill>
              </a:rPr>
              <a:t>项目进度计划</a:t>
            </a:r>
            <a:r>
              <a:rPr lang="zh-CN" altLang="en-US" b="1" dirty="0" smtClean="0"/>
              <a:t>（</a:t>
            </a:r>
            <a:r>
              <a:rPr lang="en-US" altLang="zh-CN" b="1" dirty="0" smtClean="0"/>
              <a:t>Schedule</a:t>
            </a:r>
            <a:r>
              <a:rPr lang="zh-CN" altLang="en-US" b="1" dirty="0" smtClean="0"/>
              <a:t>）是在工作分解的基础上对项目活动做出的一系列</a:t>
            </a:r>
            <a:r>
              <a:rPr lang="zh-CN" altLang="en-US" b="1" dirty="0" smtClean="0">
                <a:solidFill>
                  <a:srgbClr val="FF0066"/>
                </a:solidFill>
              </a:rPr>
              <a:t>时间安排</a:t>
            </a:r>
            <a:r>
              <a:rPr lang="zh-CN" altLang="en-US" b="1" dirty="0" smtClean="0"/>
              <a:t>。</a:t>
            </a:r>
          </a:p>
          <a:p>
            <a:pPr eaLnBrk="1" hangingPunct="1">
              <a:buFont typeface="Wingdings" pitchFamily="2" charset="2"/>
              <a:buNone/>
            </a:pPr>
            <a:endParaRPr lang="zh-CN" altLang="en-US" b="1" dirty="0" smtClean="0"/>
          </a:p>
          <a:p>
            <a:pPr eaLnBrk="1" hangingPunct="1">
              <a:buFont typeface="Wingdings" pitchFamily="2" charset="2"/>
              <a:buNone/>
            </a:pPr>
            <a:r>
              <a:rPr lang="zh-CN" altLang="en-US" b="1" dirty="0" smtClean="0"/>
              <a:t>            制定项目进度计划的</a:t>
            </a:r>
            <a:r>
              <a:rPr lang="zh-CN" altLang="en-US" b="1" dirty="0" smtClean="0">
                <a:solidFill>
                  <a:schemeClr val="accent2"/>
                </a:solidFill>
              </a:rPr>
              <a:t>目的</a:t>
            </a:r>
            <a:r>
              <a:rPr lang="zh-CN" altLang="en-US" b="1" dirty="0" smtClean="0"/>
              <a:t>就是</a:t>
            </a:r>
            <a:r>
              <a:rPr lang="zh-CN" altLang="en-US" b="1" dirty="0" smtClean="0">
                <a:solidFill>
                  <a:srgbClr val="0033CC"/>
                </a:solidFill>
              </a:rPr>
              <a:t>控制时间和节约时间</a:t>
            </a:r>
            <a:r>
              <a:rPr lang="zh-CN" altLang="en-US" b="1" dirty="0" smtClean="0"/>
              <a:t>，安排项目各项活动的</a:t>
            </a:r>
            <a:r>
              <a:rPr lang="zh-CN" altLang="en-US" b="1" dirty="0" smtClean="0">
                <a:solidFill>
                  <a:srgbClr val="0033CC"/>
                </a:solidFill>
              </a:rPr>
              <a:t>时间计划</a:t>
            </a:r>
            <a:r>
              <a:rPr lang="zh-CN" altLang="en-US" b="1" dirty="0" smtClean="0"/>
              <a:t>和</a:t>
            </a:r>
            <a:r>
              <a:rPr lang="zh-CN" altLang="en-US" b="1" dirty="0" smtClean="0">
                <a:solidFill>
                  <a:srgbClr val="0033CC"/>
                </a:solidFill>
              </a:rPr>
              <a:t>人员安排</a:t>
            </a:r>
            <a:r>
              <a:rPr lang="zh-CN" altLang="en-US" b="1" dirty="0" smtClean="0"/>
              <a:t>。</a:t>
            </a:r>
          </a:p>
          <a:p>
            <a:pPr eaLnBrk="1" hangingPunct="1">
              <a:buFont typeface="Wingdings" pitchFamily="2" charset="2"/>
              <a:buNone/>
            </a:pPr>
            <a:endParaRPr lang="zh-CN" altLang="en-US" b="1" dirty="0" smtClean="0"/>
          </a:p>
          <a:p>
            <a:pPr eaLnBrk="1" hangingPunct="1">
              <a:buFont typeface="Wingdings" pitchFamily="2" charset="2"/>
              <a:buNone/>
            </a:pPr>
            <a:r>
              <a:rPr lang="zh-CN" altLang="en-US" b="1" dirty="0" smtClean="0"/>
              <a:t>            它可以保证</a:t>
            </a:r>
            <a:r>
              <a:rPr lang="zh-CN" altLang="en-US" b="1" dirty="0" smtClean="0">
                <a:solidFill>
                  <a:srgbClr val="FF0066"/>
                </a:solidFill>
              </a:rPr>
              <a:t>按时获利</a:t>
            </a:r>
            <a:r>
              <a:rPr lang="zh-CN" altLang="en-US" b="1" dirty="0" smtClean="0"/>
              <a:t>以补偿已经发生的费用支出。协调资源，使资源在需要时可以被利用、</a:t>
            </a:r>
            <a:r>
              <a:rPr lang="zh-CN" altLang="en-US" b="1" dirty="0" smtClean="0">
                <a:solidFill>
                  <a:srgbClr val="FF0066"/>
                </a:solidFill>
              </a:rPr>
              <a:t>预测</a:t>
            </a:r>
            <a:r>
              <a:rPr lang="zh-CN" altLang="en-US" b="1" dirty="0" smtClean="0"/>
              <a:t>在不同时间上所需要的资金和资源，并满足严格的完工时间约定。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 calcmode="lin" valueType="num">
                                      <p:cBhvr additive="base">
                                        <p:cTn id="7" dur="500" fill="hold"/>
                                        <p:tgtEl>
                                          <p:spTgt spid="1259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9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5955">
                                            <p:txEl>
                                              <p:pRg st="2" end="2"/>
                                            </p:txEl>
                                          </p:spTgt>
                                        </p:tgtEl>
                                        <p:attrNameLst>
                                          <p:attrName>style.visibility</p:attrName>
                                        </p:attrNameLst>
                                      </p:cBhvr>
                                      <p:to>
                                        <p:strVal val="visible"/>
                                      </p:to>
                                    </p:set>
                                    <p:anim calcmode="lin" valueType="num">
                                      <p:cBhvr additive="base">
                                        <p:cTn id="13" dur="500" fill="hold"/>
                                        <p:tgtEl>
                                          <p:spTgt spid="12595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59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5955">
                                            <p:txEl>
                                              <p:pRg st="4" end="4"/>
                                            </p:txEl>
                                          </p:spTgt>
                                        </p:tgtEl>
                                        <p:attrNameLst>
                                          <p:attrName>style.visibility</p:attrName>
                                        </p:attrNameLst>
                                      </p:cBhvr>
                                      <p:to>
                                        <p:strVal val="visible"/>
                                      </p:to>
                                    </p:set>
                                    <p:anim calcmode="lin" valueType="num">
                                      <p:cBhvr additive="base">
                                        <p:cTn id="19" dur="500" fill="hold"/>
                                        <p:tgtEl>
                                          <p:spTgt spid="12595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59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0"/>
            <a:ext cx="9144000" cy="765175"/>
          </a:xfrm>
        </p:spPr>
        <p:txBody>
          <a:bodyPr/>
          <a:lstStyle/>
          <a:p>
            <a:pPr eaLnBrk="1" hangingPunct="1"/>
            <a:r>
              <a:rPr lang="zh-CN" altLang="en-US" b="1" smtClean="0"/>
              <a:t>进度计划编制</a:t>
            </a:r>
          </a:p>
        </p:txBody>
      </p:sp>
      <p:sp>
        <p:nvSpPr>
          <p:cNvPr id="128003" name="Rectangle 3"/>
          <p:cNvSpPr>
            <a:spLocks noGrp="1" noChangeArrowheads="1"/>
          </p:cNvSpPr>
          <p:nvPr>
            <p:ph type="body" idx="1"/>
          </p:nvPr>
        </p:nvSpPr>
        <p:spPr>
          <a:xfrm>
            <a:off x="250825" y="979488"/>
            <a:ext cx="8424863" cy="3387725"/>
          </a:xfrm>
        </p:spPr>
        <p:txBody>
          <a:bodyPr/>
          <a:lstStyle/>
          <a:p>
            <a:pPr marL="441325" indent="-441325" algn="just" eaLnBrk="1" hangingPunct="1">
              <a:buFont typeface="Wingdings" pitchFamily="2" charset="2"/>
              <a:buNone/>
              <a:defRPr/>
            </a:pPr>
            <a:r>
              <a:rPr lang="en-US" altLang="zh-CN" b="1" dirty="0" smtClean="0">
                <a:solidFill>
                  <a:schemeClr val="accent2"/>
                </a:solidFill>
              </a:rPr>
              <a:t>1.  </a:t>
            </a:r>
            <a:r>
              <a:rPr lang="zh-CN" altLang="en-US" b="1" dirty="0" smtClean="0">
                <a:solidFill>
                  <a:schemeClr val="accent2"/>
                </a:solidFill>
              </a:rPr>
              <a:t>项目进度计划方法 ：</a:t>
            </a:r>
            <a:r>
              <a:rPr lang="zh-CN" altLang="en-US" dirty="0" smtClean="0"/>
              <a:t> </a:t>
            </a:r>
          </a:p>
          <a:p>
            <a:pPr marL="441325" indent="-441325" algn="just" eaLnBrk="1" hangingPunct="1">
              <a:buFont typeface="Wingdings" pitchFamily="2" charset="2"/>
              <a:buNone/>
              <a:defRPr/>
            </a:pPr>
            <a:r>
              <a:rPr lang="zh-CN" altLang="en-US" dirty="0" smtClean="0"/>
              <a:t>    </a:t>
            </a:r>
            <a:r>
              <a:rPr lang="zh-CN" altLang="en-US" b="1" dirty="0" smtClean="0"/>
              <a:t>常见的项目进度计划方法有</a:t>
            </a:r>
            <a:r>
              <a:rPr lang="zh-CN" altLang="en-US" b="1" dirty="0" smtClean="0">
                <a:solidFill>
                  <a:schemeClr val="accent2"/>
                </a:solidFill>
              </a:rPr>
              <a:t>里程碑法</a:t>
            </a:r>
            <a:r>
              <a:rPr lang="zh-CN" altLang="en-US" b="1" dirty="0" smtClean="0"/>
              <a:t>和</a:t>
            </a:r>
            <a:r>
              <a:rPr lang="zh-CN" altLang="en-US" b="1" dirty="0" smtClean="0">
                <a:solidFill>
                  <a:schemeClr val="accent2"/>
                </a:solidFill>
              </a:rPr>
              <a:t>甘特图法</a:t>
            </a:r>
            <a:r>
              <a:rPr lang="zh-CN" altLang="en-US" b="1" dirty="0" smtClean="0"/>
              <a:t>。</a:t>
            </a:r>
          </a:p>
          <a:p>
            <a:pPr marL="441325" indent="-441325" algn="just" eaLnBrk="1" hangingPunct="1">
              <a:buFont typeface="Wingdings" pitchFamily="2" charset="2"/>
              <a:buNone/>
              <a:defRPr/>
            </a:pPr>
            <a:endParaRPr lang="zh-CN" altLang="en-US" b="1" dirty="0" smtClean="0"/>
          </a:p>
          <a:p>
            <a:pPr marL="0" indent="0" algn="just" eaLnBrk="1" hangingPunct="1">
              <a:buFont typeface="Wingdings" pitchFamily="2" charset="2"/>
              <a:buNone/>
              <a:defRPr/>
            </a:pPr>
            <a:r>
              <a:rPr lang="zh-CN" altLang="en-US" b="1" dirty="0" smtClean="0"/>
              <a:t>     里程碑法是最简单的一种进度计划方法，仅表示主要</a:t>
            </a:r>
            <a:r>
              <a:rPr lang="zh-CN" altLang="en-US" b="1" dirty="0" smtClean="0">
                <a:solidFill>
                  <a:srgbClr val="FF0066"/>
                </a:solidFill>
              </a:rPr>
              <a:t>可交付成果</a:t>
            </a:r>
            <a:r>
              <a:rPr lang="zh-CN" altLang="en-US" b="1" dirty="0" smtClean="0"/>
              <a:t>的计划开始和完成时间。它是一个战略计划或项目框架，以中间产品或可实现的结果为依据。用图和表共同表示。</a:t>
            </a:r>
          </a:p>
        </p:txBody>
      </p:sp>
      <p:pic>
        <p:nvPicPr>
          <p:cNvPr id="52228" name="Picture 4" descr="Logo-Milest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813" y="4367213"/>
            <a:ext cx="3024187"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矩形 4"/>
          <p:cNvSpPr>
            <a:spLocks noChangeArrowheads="1"/>
          </p:cNvSpPr>
          <p:nvPr/>
        </p:nvSpPr>
        <p:spPr bwMode="auto">
          <a:xfrm>
            <a:off x="395288" y="4489450"/>
            <a:ext cx="56165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hlinkClick r:id="rId3" action="ppaction://hlinkfile"/>
              </a:rPr>
              <a:t>红军</a:t>
            </a:r>
            <a:r>
              <a:rPr lang="zh-CN" altLang="en-US" sz="2800" b="1" dirty="0" smtClean="0">
                <a:hlinkClick r:id="rId3" action="ppaction://hlinkfile"/>
              </a:rPr>
              <a:t>长征胜利</a:t>
            </a:r>
            <a:r>
              <a:rPr lang="en-US" altLang="zh-CN" sz="2800" b="1" dirty="0" smtClean="0">
                <a:hlinkClick r:id="rId3" action="ppaction://hlinkfile"/>
              </a:rPr>
              <a:t>81</a:t>
            </a:r>
            <a:r>
              <a:rPr lang="zh-CN" altLang="en-US" sz="2800" b="1" dirty="0" smtClean="0">
                <a:hlinkClick r:id="rId3" action="ppaction://hlinkfile"/>
              </a:rPr>
              <a:t>周年有感</a:t>
            </a:r>
            <a:endParaRPr lang="en-US" altLang="zh-CN" sz="2800" b="1" dirty="0"/>
          </a:p>
          <a:p>
            <a:r>
              <a:rPr lang="en-US" altLang="zh-CN" sz="2800" b="1" dirty="0"/>
              <a:t>1934</a:t>
            </a:r>
            <a:r>
              <a:rPr lang="zh-CN" altLang="en-US" sz="2800" b="1" dirty="0"/>
              <a:t>年</a:t>
            </a:r>
            <a:r>
              <a:rPr lang="en-US" altLang="zh-CN" sz="2800" b="1" dirty="0"/>
              <a:t>10</a:t>
            </a:r>
            <a:r>
              <a:rPr lang="zh-CN" altLang="en-US" sz="2800" b="1" dirty="0"/>
              <a:t>月</a:t>
            </a:r>
            <a:r>
              <a:rPr lang="en-US" altLang="zh-CN" sz="2800" b="1" dirty="0"/>
              <a:t>-1936</a:t>
            </a:r>
            <a:r>
              <a:rPr lang="zh-CN" altLang="en-US" sz="2800" b="1" dirty="0"/>
              <a:t>年</a:t>
            </a:r>
            <a:r>
              <a:rPr lang="en-US" altLang="zh-CN" sz="2800" b="1" dirty="0"/>
              <a:t>10</a:t>
            </a:r>
            <a:r>
              <a:rPr lang="zh-CN" altLang="en-US" sz="2800" b="1" dirty="0"/>
              <a:t>月</a:t>
            </a:r>
            <a:r>
              <a:rPr lang="en-US" altLang="zh-CN" sz="2800" b="1" dirty="0"/>
              <a:t>,</a:t>
            </a:r>
            <a:r>
              <a:rPr lang="zh-CN" altLang="en-US" sz="2800" b="1" dirty="0"/>
              <a:t>江西瑞金</a:t>
            </a:r>
            <a:r>
              <a:rPr lang="en-US" altLang="zh-CN" sz="2800" b="1" dirty="0"/>
              <a:t>--</a:t>
            </a:r>
            <a:r>
              <a:rPr lang="zh-CN" altLang="en-US" sz="2800" b="1" dirty="0"/>
              <a:t>湘江战役</a:t>
            </a:r>
            <a:r>
              <a:rPr lang="en-US" altLang="zh-CN" sz="2800" b="1" dirty="0"/>
              <a:t>--</a:t>
            </a:r>
            <a:r>
              <a:rPr lang="zh-CN" altLang="en-US" sz="2800" b="1" dirty="0"/>
              <a:t>遵义会议</a:t>
            </a:r>
            <a:r>
              <a:rPr lang="en-US" altLang="zh-CN" sz="2800" b="1" dirty="0"/>
              <a:t>--</a:t>
            </a:r>
            <a:r>
              <a:rPr lang="zh-CN" altLang="en-US" sz="2800" b="1" dirty="0"/>
              <a:t>四渡</a:t>
            </a:r>
            <a:r>
              <a:rPr lang="zh-CN" altLang="en-US" sz="2800" b="1" dirty="0" smtClean="0"/>
              <a:t>赤水</a:t>
            </a:r>
            <a:r>
              <a:rPr lang="en-US" altLang="zh-CN" sz="2800" b="1" dirty="0"/>
              <a:t>--</a:t>
            </a:r>
            <a:r>
              <a:rPr lang="zh-CN" altLang="en-US" sz="2800" b="1" dirty="0"/>
              <a:t>巧渡金沙江</a:t>
            </a:r>
            <a:r>
              <a:rPr lang="en-US" altLang="zh-CN" sz="2800" b="1" dirty="0" smtClean="0"/>
              <a:t>--</a:t>
            </a:r>
            <a:r>
              <a:rPr lang="zh-CN" altLang="en-US" sz="2800" b="1" dirty="0"/>
              <a:t>飞</a:t>
            </a:r>
            <a:r>
              <a:rPr lang="zh-CN" altLang="en-US" sz="2800" b="1" dirty="0" smtClean="0"/>
              <a:t>夺泸定桥</a:t>
            </a:r>
            <a:r>
              <a:rPr lang="en-US" altLang="zh-CN" sz="2800" b="1" dirty="0" smtClean="0"/>
              <a:t>—</a:t>
            </a:r>
            <a:r>
              <a:rPr lang="zh-CN" altLang="en-US" sz="2800" b="1" dirty="0" smtClean="0"/>
              <a:t>爬雪山过草地</a:t>
            </a:r>
            <a:r>
              <a:rPr lang="en-US" altLang="zh-CN" sz="2800" b="1" dirty="0"/>
              <a:t>--</a:t>
            </a:r>
            <a:r>
              <a:rPr lang="zh-CN" altLang="en-US" sz="2800" b="1" dirty="0"/>
              <a:t>甘肃会宁</a:t>
            </a:r>
            <a:r>
              <a:rPr lang="zh-CN" altLang="en-US" sz="2800" b="1" dirty="0" smtClean="0"/>
              <a:t>会师</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8003">
                                            <p:txEl>
                                              <p:pRg st="1" end="1"/>
                                            </p:txEl>
                                          </p:spTgt>
                                        </p:tgtEl>
                                        <p:attrNameLst>
                                          <p:attrName>style.visibility</p:attrName>
                                        </p:attrNameLst>
                                      </p:cBhvr>
                                      <p:to>
                                        <p:strVal val="visible"/>
                                      </p:to>
                                    </p:set>
                                    <p:anim calcmode="lin" valueType="num">
                                      <p:cBhvr additive="base">
                                        <p:cTn id="7" dur="500" fill="hold"/>
                                        <p:tgtEl>
                                          <p:spTgt spid="1280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8003">
                                            <p:txEl>
                                              <p:pRg st="3" end="3"/>
                                            </p:txEl>
                                          </p:spTgt>
                                        </p:tgtEl>
                                        <p:attrNameLst>
                                          <p:attrName>style.visibility</p:attrName>
                                        </p:attrNameLst>
                                      </p:cBhvr>
                                      <p:to>
                                        <p:strVal val="visible"/>
                                      </p:to>
                                    </p:set>
                                    <p:anim calcmode="lin" valueType="num">
                                      <p:cBhvr additive="base">
                                        <p:cTn id="13" dur="500" fill="hold"/>
                                        <p:tgtEl>
                                          <p:spTgt spid="12800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0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229"/>
                                        </p:tgtEl>
                                        <p:attrNameLst>
                                          <p:attrName>style.visibility</p:attrName>
                                        </p:attrNameLst>
                                      </p:cBhvr>
                                      <p:to>
                                        <p:strVal val="visible"/>
                                      </p:to>
                                    </p:set>
                                    <p:anim calcmode="lin" valueType="num">
                                      <p:cBhvr additive="base">
                                        <p:cTn id="19" dur="500" fill="hold"/>
                                        <p:tgtEl>
                                          <p:spTgt spid="52229"/>
                                        </p:tgtEl>
                                        <p:attrNameLst>
                                          <p:attrName>ppt_x</p:attrName>
                                        </p:attrNameLst>
                                      </p:cBhvr>
                                      <p:tavLst>
                                        <p:tav tm="0">
                                          <p:val>
                                            <p:strVal val="#ppt_x"/>
                                          </p:val>
                                        </p:tav>
                                        <p:tav tm="100000">
                                          <p:val>
                                            <p:strVal val="#ppt_x"/>
                                          </p:val>
                                        </p:tav>
                                      </p:tavLst>
                                    </p:anim>
                                    <p:anim calcmode="lin" valueType="num">
                                      <p:cBhvr additive="base">
                                        <p:cTn id="20"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p:bldP spid="522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0" y="0"/>
            <a:ext cx="9144000" cy="766763"/>
          </a:xfrm>
        </p:spPr>
        <p:txBody>
          <a:bodyPr/>
          <a:lstStyle/>
          <a:p>
            <a:pPr eaLnBrk="1" hangingPunct="1"/>
            <a:r>
              <a:rPr lang="zh-CN" altLang="en-US" sz="3000" b="1" smtClean="0">
                <a:solidFill>
                  <a:schemeClr val="tx1"/>
                </a:solidFill>
              </a:rPr>
              <a:t>什么是里程碑？</a:t>
            </a:r>
          </a:p>
        </p:txBody>
      </p:sp>
      <p:sp>
        <p:nvSpPr>
          <p:cNvPr id="53251" name="Rectangle 4"/>
          <p:cNvSpPr>
            <a:spLocks noGrp="1" noChangeArrowheads="1"/>
          </p:cNvSpPr>
          <p:nvPr>
            <p:ph type="body" idx="4294967295"/>
          </p:nvPr>
        </p:nvSpPr>
        <p:spPr>
          <a:xfrm>
            <a:off x="563563" y="980728"/>
            <a:ext cx="8135937" cy="1944216"/>
          </a:xfrm>
        </p:spPr>
        <p:txBody>
          <a:bodyPr/>
          <a:lstStyle/>
          <a:p>
            <a:pPr marL="0" indent="0" eaLnBrk="1" hangingPunct="1">
              <a:lnSpc>
                <a:spcPct val="150000"/>
              </a:lnSpc>
              <a:spcBef>
                <a:spcPts val="0"/>
              </a:spcBef>
              <a:buFont typeface="Wingdings" pitchFamily="2" charset="2"/>
              <a:buNone/>
            </a:pPr>
            <a:r>
              <a:rPr lang="zh-CN" altLang="en-US" b="1" dirty="0" smtClean="0"/>
              <a:t>里程碑</a:t>
            </a:r>
            <a:r>
              <a:rPr lang="zh-CN" altLang="en-US" dirty="0" smtClean="0"/>
              <a:t>原指标志公路及城市郊区道路</a:t>
            </a:r>
            <a:r>
              <a:rPr lang="zh-CN" altLang="en-US" dirty="0" smtClean="0">
                <a:solidFill>
                  <a:srgbClr val="0000FF"/>
                </a:solidFill>
              </a:rPr>
              <a:t>里程的碑石</a:t>
            </a:r>
            <a:r>
              <a:rPr lang="zh-CN" altLang="en-US" dirty="0" smtClean="0"/>
              <a:t>。项目管理中将</a:t>
            </a:r>
            <a:r>
              <a:rPr lang="zh-CN" altLang="zh-CN" dirty="0" smtClean="0"/>
              <a:t>进度时间表上一些重要的时间检查点</a:t>
            </a:r>
            <a:r>
              <a:rPr lang="zh-CN" altLang="en-US" dirty="0" smtClean="0"/>
              <a:t>，设置为里程碑，以便及时掌控项目进度。                 </a:t>
            </a:r>
            <a:endParaRPr lang="zh-CN" altLang="en-US" dirty="0" smtClean="0">
              <a:latin typeface="楷体_GB2312" pitchFamily="49" charset="-122"/>
              <a:ea typeface="楷体_GB2312" pitchFamily="49" charset="-122"/>
            </a:endParaRPr>
          </a:p>
        </p:txBody>
      </p:sp>
      <p:graphicFrame>
        <p:nvGraphicFramePr>
          <p:cNvPr id="207876" name="Group 4"/>
          <p:cNvGraphicFramePr>
            <a:graphicFrameLocks noGrp="1"/>
          </p:cNvGraphicFramePr>
          <p:nvPr>
            <p:extLst>
              <p:ext uri="{D42A27DB-BD31-4B8C-83A1-F6EECF244321}">
                <p14:modId xmlns:p14="http://schemas.microsoft.com/office/powerpoint/2010/main" val="1767732982"/>
              </p:ext>
            </p:extLst>
          </p:nvPr>
        </p:nvGraphicFramePr>
        <p:xfrm>
          <a:off x="1822276" y="3922414"/>
          <a:ext cx="6134100" cy="2674938"/>
        </p:xfrm>
        <a:graphic>
          <a:graphicData uri="http://schemas.openxmlformats.org/drawingml/2006/table">
            <a:tbl>
              <a:tblPr/>
              <a:tblGrid>
                <a:gridCol w="3067050">
                  <a:extLst>
                    <a:ext uri="{9D8B030D-6E8A-4147-A177-3AD203B41FA5}">
                      <a16:colId xmlns:a16="http://schemas.microsoft.com/office/drawing/2014/main" val="20000"/>
                    </a:ext>
                  </a:extLst>
                </a:gridCol>
                <a:gridCol w="3067050">
                  <a:extLst>
                    <a:ext uri="{9D8B030D-6E8A-4147-A177-3AD203B41FA5}">
                      <a16:colId xmlns:a16="http://schemas.microsoft.com/office/drawing/2014/main" val="20001"/>
                    </a:ext>
                  </a:extLst>
                </a:gridCol>
              </a:tblGrid>
              <a:tr h="2674938">
                <a:tc>
                  <a:txBody>
                    <a:bodyPr/>
                    <a:lstStyle/>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产品需求文档完成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M2: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开发计划书初稿完成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M3: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产品需求文档审查通过</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M4: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产品功能规格说明书完成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M5: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开发计划书签发</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M6: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产品功能规格说明书签发</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M7: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测试用例设计完成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M8: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测试用例审查通过</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M9: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测试脚本开发完成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M10: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代码完成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tc>
                  <a:txBody>
                    <a:bodyPr/>
                    <a:lstStyle/>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M11: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单元测试完成</a:t>
                      </a:r>
                      <a:r>
                        <a:rPr kumimoji="1" lang="zh-CN" altLang="en-US" sz="1400" b="0" i="0" u="none" strike="noStrike" cap="none" normalizeH="0" baseline="0" dirty="0" smtClean="0">
                          <a:ln>
                            <a:noFill/>
                          </a:ln>
                          <a:solidFill>
                            <a:srgbClr val="000000"/>
                          </a:solidFill>
                          <a:effectLst/>
                          <a:latin typeface="宋体" pitchFamily="2" charset="-122"/>
                          <a:ea typeface="宋体" pitchFamily="2" charset="-122"/>
                          <a:cs typeface="Arial" charset="0"/>
                        </a:rPr>
                        <a:t> </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M12: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集成测试完成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M13: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功能测试完成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M14: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系统测试完成</a:t>
                      </a:r>
                      <a:r>
                        <a:rPr kumimoji="1" lang="zh-CN" altLang="en-US" sz="1400" b="0" i="0" u="none" strike="noStrike" cap="none" normalizeH="0" baseline="0" dirty="0" smtClean="0">
                          <a:ln>
                            <a:noFill/>
                          </a:ln>
                          <a:solidFill>
                            <a:srgbClr val="000000"/>
                          </a:solidFill>
                          <a:effectLst/>
                          <a:latin typeface="宋体" pitchFamily="2" charset="-122"/>
                          <a:ea typeface="宋体" pitchFamily="2" charset="-122"/>
                          <a:cs typeface="Arial" charset="0"/>
                        </a:rPr>
                        <a:t>  </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M15: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安装测试完成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M16: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代码冻结</a:t>
                      </a:r>
                      <a:r>
                        <a:rPr kumimoji="1" lang="zh-CN" altLang="en-US" sz="1400" b="0" i="0" u="none" strike="noStrike" cap="none" normalizeH="0" baseline="0" dirty="0" smtClean="0">
                          <a:ln>
                            <a:noFill/>
                          </a:ln>
                          <a:solidFill>
                            <a:srgbClr val="000000"/>
                          </a:solidFill>
                          <a:effectLst/>
                          <a:latin typeface="宋体" pitchFamily="2" charset="-122"/>
                          <a:ea typeface="宋体" pitchFamily="2" charset="-122"/>
                          <a:cs typeface="Arial" charset="0"/>
                        </a:rPr>
                        <a:t> </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M17: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验收测试完成</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M18: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质量评估报告</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M19: </a:t>
                      </a:r>
                      <a:r>
                        <a:rPr kumimoji="1" lang="zh-CN" sz="1400" b="0" i="0" u="none" strike="noStrike" cap="none" normalizeH="0" baseline="0" dirty="0" smtClean="0">
                          <a:ln>
                            <a:noFill/>
                          </a:ln>
                          <a:solidFill>
                            <a:srgbClr val="000000"/>
                          </a:solidFill>
                          <a:effectLst/>
                          <a:latin typeface="宋体" pitchFamily="2" charset="-122"/>
                          <a:ea typeface="宋体" pitchFamily="2" charset="-122"/>
                          <a:cs typeface="Arial" charset="0"/>
                        </a:rPr>
                        <a:t>产品发布</a:t>
                      </a:r>
                      <a:endParaRPr kumimoji="1" lang="zh-CN" sz="1400" b="0" i="0" u="none" strike="noStrike" cap="none" normalizeH="0" baseline="0" dirty="0" smtClean="0">
                        <a:ln>
                          <a:noFill/>
                        </a:ln>
                        <a:solidFill>
                          <a:schemeClr val="tx1"/>
                        </a:solidFill>
                        <a:effectLst/>
                        <a:latin typeface="宋体" pitchFamily="2" charset="-122"/>
                        <a:ea typeface="宋体" pitchFamily="2" charset="-122"/>
                        <a:cs typeface="Arial"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extLst>
                  <a:ext uri="{0D108BD9-81ED-4DB2-BD59-A6C34878D82A}">
                    <a16:rowId xmlns:a16="http://schemas.microsoft.com/office/drawing/2014/main" val="10000"/>
                  </a:ext>
                </a:extLst>
              </a:tr>
            </a:tbl>
          </a:graphicData>
        </a:graphic>
      </p:graphicFrame>
      <p:sp>
        <p:nvSpPr>
          <p:cNvPr id="53260" name="Rectangle 12"/>
          <p:cNvSpPr>
            <a:spLocks noChangeArrowheads="1"/>
          </p:cNvSpPr>
          <p:nvPr/>
        </p:nvSpPr>
        <p:spPr bwMode="auto">
          <a:xfrm>
            <a:off x="2361778" y="3212976"/>
            <a:ext cx="5162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marL="342900" indent="-342900" algn="ctr">
              <a:spcBef>
                <a:spcPct val="20000"/>
              </a:spcBef>
              <a:buFont typeface="Wingdings" pitchFamily="2" charset="2"/>
              <a:buNone/>
            </a:pPr>
            <a:r>
              <a:rPr lang="zh-CN" altLang="zh-CN" sz="2800" b="1" dirty="0">
                <a:latin typeface="Times New Roman" pitchFamily="18" charset="0"/>
              </a:rPr>
              <a:t>软件开发生命周期的</a:t>
            </a:r>
            <a:r>
              <a:rPr lang="zh-CN" altLang="en-US" sz="2800" b="1" dirty="0">
                <a:latin typeface="Times New Roman" pitchFamily="18" charset="0"/>
              </a:rPr>
              <a:t>重要</a:t>
            </a:r>
            <a:r>
              <a:rPr lang="zh-CN" altLang="zh-CN" sz="2800" b="1" dirty="0">
                <a:latin typeface="Times New Roman" pitchFamily="18" charset="0"/>
              </a:rPr>
              <a:t>里程碑</a:t>
            </a:r>
            <a:endParaRPr lang="zh-CN" altLang="en-US" sz="2800" b="1" dirty="0">
              <a:latin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713"/>
            <a:ext cx="914400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1109" name="Group 37"/>
          <p:cNvGraphicFramePr>
            <a:graphicFrameLocks noGrp="1"/>
          </p:cNvGraphicFramePr>
          <p:nvPr>
            <p:ph/>
          </p:nvPr>
        </p:nvGraphicFramePr>
        <p:xfrm>
          <a:off x="1047750" y="3032125"/>
          <a:ext cx="7772400" cy="3216277"/>
        </p:xfrm>
        <a:graphic>
          <a:graphicData uri="http://schemas.openxmlformats.org/drawingml/2006/table">
            <a:tbl>
              <a:tblPr/>
              <a:tblGrid>
                <a:gridCol w="666750">
                  <a:extLst>
                    <a:ext uri="{9D8B030D-6E8A-4147-A177-3AD203B41FA5}">
                      <a16:colId xmlns:a16="http://schemas.microsoft.com/office/drawing/2014/main" val="20000"/>
                    </a:ext>
                  </a:extLst>
                </a:gridCol>
                <a:gridCol w="2341563">
                  <a:extLst>
                    <a:ext uri="{9D8B030D-6E8A-4147-A177-3AD203B41FA5}">
                      <a16:colId xmlns:a16="http://schemas.microsoft.com/office/drawing/2014/main" val="20001"/>
                    </a:ext>
                  </a:extLst>
                </a:gridCol>
                <a:gridCol w="2506662">
                  <a:extLst>
                    <a:ext uri="{9D8B030D-6E8A-4147-A177-3AD203B41FA5}">
                      <a16:colId xmlns:a16="http://schemas.microsoft.com/office/drawing/2014/main" val="20002"/>
                    </a:ext>
                  </a:extLst>
                </a:gridCol>
                <a:gridCol w="2257425">
                  <a:extLst>
                    <a:ext uri="{9D8B030D-6E8A-4147-A177-3AD203B41FA5}">
                      <a16:colId xmlns:a16="http://schemas.microsoft.com/office/drawing/2014/main" val="20003"/>
                    </a:ext>
                  </a:extLst>
                </a:gridCol>
              </a:tblGrid>
              <a:tr h="64006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dirty="0" smtClean="0">
                          <a:ln>
                            <a:noFill/>
                          </a:ln>
                          <a:solidFill>
                            <a:schemeClr val="tx1"/>
                          </a:solidFill>
                          <a:effectLst/>
                          <a:latin typeface="宋体" pitchFamily="2" charset="-122"/>
                          <a:ea typeface="宋体" pitchFamily="2" charset="-122"/>
                        </a:rPr>
                        <a:t>序  号</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里程碑事件</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交付成果</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完成时间</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3814">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1</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需求分析完成</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需求分析说明书</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3</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15</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日</a:t>
                      </a:r>
                      <a:endParaRPr kumimoji="1"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317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2</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系统设计完成</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系统设计方案</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5</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20</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日</a:t>
                      </a:r>
                      <a:endParaRPr kumimoji="1"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76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smtClean="0">
                          <a:ln>
                            <a:noFill/>
                          </a:ln>
                          <a:solidFill>
                            <a:schemeClr val="tx1"/>
                          </a:solidFill>
                          <a:effectLst/>
                          <a:latin typeface="宋体" pitchFamily="2" charset="-122"/>
                          <a:ea typeface="宋体" pitchFamily="2" charset="-122"/>
                        </a:rPr>
                        <a:t>3</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程序编码完成</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系统软件及编码文档</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8</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25</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日</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74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宋体" pitchFamily="2" charset="-122"/>
                          <a:ea typeface="宋体" pitchFamily="2" charset="-122"/>
                        </a:rPr>
                        <a:t>4</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软件测试完成</a:t>
                      </a:r>
                      <a:endParaRPr kumimoji="1"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测试报告</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9</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smtClean="0">
                          <a:ln>
                            <a:noFill/>
                          </a:ln>
                          <a:solidFill>
                            <a:srgbClr val="3333CC"/>
                          </a:solidFill>
                          <a:effectLst/>
                          <a:latin typeface="宋体" pitchFamily="2" charset="-122"/>
                          <a:ea typeface="宋体" pitchFamily="2" charset="-122"/>
                        </a:rPr>
                        <a:t>10</a:t>
                      </a:r>
                      <a:r>
                        <a:rPr kumimoji="1" lang="zh-CN" altLang="en-US" sz="1800" b="1" i="0" u="none" strike="noStrike" cap="none" normalizeH="0" baseline="0" dirty="0" smtClean="0">
                          <a:ln>
                            <a:noFill/>
                          </a:ln>
                          <a:solidFill>
                            <a:srgbClr val="3333CC"/>
                          </a:solidFill>
                          <a:effectLst/>
                          <a:latin typeface="宋体" pitchFamily="2" charset="-122"/>
                          <a:ea typeface="宋体" pitchFamily="2" charset="-122"/>
                        </a:rPr>
                        <a:t>日</a:t>
                      </a:r>
                      <a:endParaRPr kumimoji="1"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12701">
                <a:tc gridSpan="4">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smtClean="0">
                          <a:ln>
                            <a:noFill/>
                          </a:ln>
                          <a:solidFill>
                            <a:srgbClr val="3333CC"/>
                          </a:solidFill>
                          <a:effectLst/>
                          <a:latin typeface="宋体" pitchFamily="2" charset="-122"/>
                          <a:ea typeface="宋体" pitchFamily="2" charset="-122"/>
                        </a:rPr>
                        <a:t>项目经理审核意见：</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684213" y="333375"/>
            <a:ext cx="6264275" cy="890588"/>
          </a:xfrm>
        </p:spPr>
        <p:txBody>
          <a:bodyPr/>
          <a:lstStyle/>
          <a:p>
            <a:pPr algn="ctr"/>
            <a:r>
              <a:rPr lang="zh-CN" altLang="zh-CN" smtClean="0">
                <a:solidFill>
                  <a:srgbClr val="0A85FF"/>
                </a:solidFill>
                <a:ea typeface="宋体" pitchFamily="2" charset="-122"/>
              </a:rPr>
              <a:t>里程碑设定表</a:t>
            </a:r>
            <a:r>
              <a:rPr lang="zh-CN" altLang="en-US" smtClean="0">
                <a:solidFill>
                  <a:srgbClr val="0A85FF"/>
                </a:solidFill>
                <a:ea typeface="宋体" pitchFamily="2" charset="-122"/>
              </a:rPr>
              <a:t>举例</a:t>
            </a:r>
          </a:p>
        </p:txBody>
      </p:sp>
      <p:sp>
        <p:nvSpPr>
          <p:cNvPr id="55299" name="Rectangle 2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p>
            <a:pPr>
              <a:spcBef>
                <a:spcPct val="50000"/>
              </a:spcBef>
            </a:pPr>
            <a:endParaRPr lang="zh-CN" altLang="zh-CN"/>
          </a:p>
        </p:txBody>
      </p:sp>
      <p:graphicFrame>
        <p:nvGraphicFramePr>
          <p:cNvPr id="225348" name="Group 68"/>
          <p:cNvGraphicFramePr>
            <a:graphicFrameLocks noGrp="1"/>
          </p:cNvGraphicFramePr>
          <p:nvPr/>
        </p:nvGraphicFramePr>
        <p:xfrm>
          <a:off x="539750" y="1268413"/>
          <a:ext cx="8208963" cy="5495925"/>
        </p:xfrm>
        <a:graphic>
          <a:graphicData uri="http://schemas.openxmlformats.org/drawingml/2006/table">
            <a:tbl>
              <a:tblPr/>
              <a:tblGrid>
                <a:gridCol w="2047875">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2049463">
                  <a:extLst>
                    <a:ext uri="{9D8B030D-6E8A-4147-A177-3AD203B41FA5}">
                      <a16:colId xmlns:a16="http://schemas.microsoft.com/office/drawing/2014/main" val="20002"/>
                    </a:ext>
                  </a:extLst>
                </a:gridCol>
                <a:gridCol w="896937">
                  <a:extLst>
                    <a:ext uri="{9D8B030D-6E8A-4147-A177-3AD203B41FA5}">
                      <a16:colId xmlns:a16="http://schemas.microsoft.com/office/drawing/2014/main" val="20003"/>
                    </a:ext>
                  </a:extLst>
                </a:gridCol>
                <a:gridCol w="1595438">
                  <a:extLst>
                    <a:ext uri="{9D8B030D-6E8A-4147-A177-3AD203B41FA5}">
                      <a16:colId xmlns:a16="http://schemas.microsoft.com/office/drawing/2014/main" val="20004"/>
                    </a:ext>
                  </a:extLst>
                </a:gridCol>
              </a:tblGrid>
              <a:tr h="19208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000000"/>
                          </a:solidFill>
                          <a:effectLst/>
                          <a:latin typeface="宋体" pitchFamily="2" charset="-122"/>
                          <a:ea typeface="宋体" pitchFamily="2" charset="-122"/>
                        </a:rPr>
                        <a:t>活动名称</a:t>
                      </a:r>
                      <a:endParaRPr kumimoji="0" lang="zh-CN" sz="1800" b="1" i="0" u="none" strike="noStrike" cap="none" normalizeH="0" baseline="0" dirty="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目标</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利益相关人</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百分比</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评估标准</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0875">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需求收集</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smtClean="0">
                          <a:ln>
                            <a:noFill/>
                          </a:ln>
                          <a:solidFill>
                            <a:srgbClr val="000000"/>
                          </a:solidFill>
                          <a:effectLst/>
                          <a:latin typeface="宋体" pitchFamily="2" charset="-122"/>
                          <a:ea typeface="宋体" pitchFamily="2" charset="-122"/>
                        </a:rPr>
                        <a:t>15</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收集</a:t>
                      </a:r>
                      <a:r>
                        <a:rPr kumimoji="0" lang="en-US" altLang="zh-CN" sz="1400" b="0" i="0" u="none" strike="noStrike" cap="none" normalizeH="0" baseline="0" smtClean="0">
                          <a:ln>
                            <a:noFill/>
                          </a:ln>
                          <a:solidFill>
                            <a:srgbClr val="000000"/>
                          </a:solidFill>
                          <a:effectLst/>
                          <a:latin typeface="宋体" pitchFamily="2" charset="-122"/>
                          <a:ea typeface="宋体" pitchFamily="2" charset="-122"/>
                        </a:rPr>
                        <a:t>95%</a:t>
                      </a:r>
                      <a:r>
                        <a:rPr kumimoji="0" lang="zh-CN" sz="1400" b="0" i="0" u="none" strike="noStrike" cap="none" normalizeH="0" baseline="0" smtClean="0">
                          <a:ln>
                            <a:noFill/>
                          </a:ln>
                          <a:solidFill>
                            <a:srgbClr val="000000"/>
                          </a:solidFill>
                          <a:effectLst/>
                          <a:latin typeface="宋体" pitchFamily="2" charset="-122"/>
                          <a:ea typeface="宋体" pitchFamily="2" charset="-122"/>
                        </a:rPr>
                        <a:t>以上的需求（客户可以在项目开发期间提出一些不影响整体设计的小部分改动需求。）</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负责人：客户经理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宋体" pitchFamily="2" charset="-122"/>
                          <a:ea typeface="宋体" pitchFamily="2" charset="-122"/>
                        </a:rPr>
                        <a:t>15%</a:t>
                      </a:r>
                      <a:endParaRPr kumimoji="0" lang="zh-CN" alt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完成需求说明文档及评审</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4050">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相关人：客户代表、项目经理、客户组</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92088">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需求分析</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smtClean="0">
                          <a:ln>
                            <a:noFill/>
                          </a:ln>
                          <a:solidFill>
                            <a:srgbClr val="000000"/>
                          </a:solidFill>
                          <a:effectLst/>
                          <a:latin typeface="宋体" pitchFamily="2" charset="-122"/>
                          <a:ea typeface="宋体" pitchFamily="2" charset="-122"/>
                        </a:rPr>
                        <a:t>25</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划分需求功能列表与客户达成共识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负责人：客户经理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宋体" pitchFamily="2" charset="-122"/>
                          <a:ea typeface="宋体" pitchFamily="2" charset="-122"/>
                        </a:rPr>
                        <a:t>25%</a:t>
                      </a:r>
                      <a:endParaRPr kumimoji="0" lang="zh-CN" alt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完成需求分析说明文档及评审</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4175">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相关人：客户代表、项目经理、客户组</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234950">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软件设计</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smtClean="0">
                          <a:ln>
                            <a:noFill/>
                          </a:ln>
                          <a:solidFill>
                            <a:srgbClr val="000000"/>
                          </a:solidFill>
                          <a:effectLst/>
                          <a:latin typeface="宋体" pitchFamily="2" charset="-122"/>
                          <a:ea typeface="宋体" pitchFamily="2" charset="-122"/>
                        </a:rPr>
                        <a:t>15</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给客户、程序组、测试组做设计展示并根据要求修改完成设计</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负责人：设计经理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宋体" pitchFamily="2" charset="-122"/>
                          <a:ea typeface="宋体" pitchFamily="2" charset="-122"/>
                        </a:rPr>
                        <a:t>15%</a:t>
                      </a:r>
                      <a:endParaRPr kumimoji="0" lang="zh-CN" alt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完成架构设计，系统设计，数据库设计和用户界面设计及评审</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22300">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相关人：设计组，程序组、测试组、客户代表、项目经理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92088">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000000"/>
                          </a:solidFill>
                          <a:effectLst/>
                          <a:latin typeface="宋体" pitchFamily="2" charset="-122"/>
                          <a:ea typeface="宋体" pitchFamily="2" charset="-122"/>
                        </a:rPr>
                        <a:t>编程实现</a:t>
                      </a:r>
                      <a:r>
                        <a:rPr kumimoji="0" lang="zh-CN" altLang="en-US" sz="1800" b="1" i="0" u="none" strike="noStrike" cap="none" normalizeH="0" baseline="0" dirty="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dirty="0" smtClean="0">
                          <a:ln>
                            <a:noFill/>
                          </a:ln>
                          <a:solidFill>
                            <a:srgbClr val="000000"/>
                          </a:solidFill>
                          <a:effectLst/>
                          <a:latin typeface="宋体" pitchFamily="2" charset="-122"/>
                          <a:ea typeface="宋体" pitchFamily="2" charset="-122"/>
                        </a:rPr>
                        <a:t>20</a:t>
                      </a:r>
                      <a:r>
                        <a:rPr kumimoji="0" lang="zh-CN" altLang="en-US" sz="1800" b="1" i="0" u="none" strike="noStrike" cap="none" normalizeH="0" baseline="0" dirty="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dirty="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完成全部编码，单元测试和模块集成测试</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负责人：程序经理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宋体" pitchFamily="2" charset="-122"/>
                          <a:ea typeface="宋体" pitchFamily="2" charset="-122"/>
                        </a:rPr>
                        <a:t>20%</a:t>
                      </a:r>
                      <a:endParaRPr kumimoji="0" lang="zh-CN" altLang="zh-CN" sz="1400" b="0" i="0" u="none" strike="noStrike" cap="none" normalizeH="0" baseline="0" dirty="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软件基本功能实现，没有阻碍测试工作进展的问题</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1325">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相关人：程序组、项目经理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192088">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系统测试</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smtClean="0">
                          <a:ln>
                            <a:noFill/>
                          </a:ln>
                          <a:solidFill>
                            <a:srgbClr val="000000"/>
                          </a:solidFill>
                          <a:effectLst/>
                          <a:latin typeface="宋体" pitchFamily="2" charset="-122"/>
                          <a:ea typeface="宋体" pitchFamily="2" charset="-122"/>
                        </a:rPr>
                        <a:t>15</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完成功能测试、系统测试、压力测试和回归测试</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负责人：测试经理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宋体" pitchFamily="2" charset="-122"/>
                          <a:ea typeface="宋体" pitchFamily="2" charset="-122"/>
                        </a:rPr>
                        <a:t>15%</a:t>
                      </a:r>
                      <a:endParaRPr kumimoji="0" lang="zh-CN" alt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软件系统测试计划全部完成并达到质量要求</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66725">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相关人：测试组、项目经理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0"/>
                  </a:ext>
                </a:extLst>
              </a:tr>
              <a:tr h="384175">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000000"/>
                          </a:solidFill>
                          <a:effectLst/>
                          <a:latin typeface="宋体" pitchFamily="2" charset="-122"/>
                          <a:ea typeface="宋体" pitchFamily="2" charset="-122"/>
                        </a:rPr>
                        <a:t>调试软件系统</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a:t>
                      </a:r>
                      <a:r>
                        <a:rPr kumimoji="0" lang="en-US" altLang="zh-CN" sz="1800" b="1" i="0" u="none" strike="noStrike" cap="none" normalizeH="0" baseline="0" smtClean="0">
                          <a:ln>
                            <a:noFill/>
                          </a:ln>
                          <a:solidFill>
                            <a:srgbClr val="000000"/>
                          </a:solidFill>
                          <a:effectLst/>
                          <a:latin typeface="宋体" pitchFamily="2" charset="-122"/>
                          <a:ea typeface="宋体" pitchFamily="2" charset="-122"/>
                        </a:rPr>
                        <a:t>5</a:t>
                      </a:r>
                      <a:r>
                        <a:rPr kumimoji="0" lang="zh-CN" altLang="en-US" sz="1800" b="1" i="0" u="none" strike="noStrike" cap="none" normalizeH="0" baseline="0" smtClean="0">
                          <a:ln>
                            <a:noFill/>
                          </a:ln>
                          <a:solidFill>
                            <a:srgbClr val="000000"/>
                          </a:solidFill>
                          <a:effectLst/>
                          <a:latin typeface="宋体" pitchFamily="2" charset="-122"/>
                          <a:ea typeface="宋体" pitchFamily="2" charset="-122"/>
                        </a:rPr>
                        <a:t>天）</a:t>
                      </a:r>
                      <a:endParaRPr kumimoji="0" lang="zh-CN" sz="1800" b="1"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调试交付软件给客户</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负责人：程序、测试经理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宋体" pitchFamily="2" charset="-122"/>
                          <a:ea typeface="宋体" pitchFamily="2" charset="-122"/>
                        </a:rPr>
                        <a:t>5%</a:t>
                      </a:r>
                      <a:endParaRPr kumimoji="0" lang="zh-CN" alt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客户满意</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577850">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rgbClr val="000000"/>
                          </a:solidFill>
                          <a:effectLst/>
                          <a:latin typeface="宋体" pitchFamily="2" charset="-122"/>
                          <a:ea typeface="宋体" pitchFamily="2" charset="-122"/>
                        </a:rPr>
                        <a:t>相关人：程序组、测试组、客户代表、项目经理</a:t>
                      </a:r>
                      <a:endParaRPr kumimoji="0" lang="zh-CN" sz="1400" b="0" i="0" u="none" strike="noStrike" cap="none" normalizeH="0" baseline="0" smtClean="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bl>
          </a:graphicData>
        </a:graphic>
      </p:graphicFrame>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endParaRPr lang="zh-CN" altLang="zh-CN" smtClean="0"/>
          </a:p>
        </p:txBody>
      </p:sp>
      <p:sp>
        <p:nvSpPr>
          <p:cNvPr id="56323" name="Rectangle 3"/>
          <p:cNvSpPr>
            <a:spLocks noGrp="1" noChangeArrowheads="1"/>
          </p:cNvSpPr>
          <p:nvPr>
            <p:ph type="body" idx="1"/>
          </p:nvPr>
        </p:nvSpPr>
        <p:spPr/>
        <p:txBody>
          <a:bodyPr/>
          <a:lstStyle/>
          <a:p>
            <a:pPr eaLnBrk="1" hangingPunct="1"/>
            <a:endParaRPr lang="zh-CN" altLang="zh-CN" smtClean="0"/>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5"/>
          <p:cNvSpPr>
            <a:spLocks noChangeArrowheads="1"/>
          </p:cNvSpPr>
          <p:nvPr/>
        </p:nvSpPr>
        <p:spPr bwMode="auto">
          <a:xfrm>
            <a:off x="0" y="0"/>
            <a:ext cx="9144000" cy="647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kumimoji="1" lang="zh-CN" altLang="en-US" sz="3200" b="1">
                <a:solidFill>
                  <a:schemeClr val="tx2"/>
                </a:solidFill>
                <a:latin typeface="Times New Roman" pitchFamily="18" charset="0"/>
              </a:rPr>
              <a:t>甘特图</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0"/>
            <a:ext cx="9144000" cy="765175"/>
          </a:xfrm>
        </p:spPr>
        <p:txBody>
          <a:bodyPr/>
          <a:lstStyle/>
          <a:p>
            <a:pPr eaLnBrk="1" hangingPunct="1"/>
            <a:r>
              <a:rPr lang="zh-CN" altLang="en-US" b="1" smtClean="0"/>
              <a:t>项目进度计划编制</a:t>
            </a:r>
          </a:p>
        </p:txBody>
      </p:sp>
      <p:sp>
        <p:nvSpPr>
          <p:cNvPr id="133123" name="Rectangle 3"/>
          <p:cNvSpPr>
            <a:spLocks noGrp="1" noChangeArrowheads="1"/>
          </p:cNvSpPr>
          <p:nvPr>
            <p:ph type="body" idx="1"/>
          </p:nvPr>
        </p:nvSpPr>
        <p:spPr>
          <a:xfrm>
            <a:off x="395288" y="979488"/>
            <a:ext cx="8280400" cy="4897437"/>
          </a:xfrm>
        </p:spPr>
        <p:txBody>
          <a:bodyPr/>
          <a:lstStyle/>
          <a:p>
            <a:pPr marL="533400" indent="-533400" algn="just" eaLnBrk="1" hangingPunct="1">
              <a:buFont typeface="Wingdings" pitchFamily="2" charset="2"/>
              <a:buNone/>
            </a:pPr>
            <a:r>
              <a:rPr lang="en-US" altLang="zh-CN" b="1" smtClean="0">
                <a:solidFill>
                  <a:schemeClr val="accent2"/>
                </a:solidFill>
              </a:rPr>
              <a:t>2. </a:t>
            </a:r>
            <a:r>
              <a:rPr lang="zh-CN" altLang="en-US" b="1" smtClean="0">
                <a:solidFill>
                  <a:schemeClr val="accent2"/>
                </a:solidFill>
              </a:rPr>
              <a:t>项目进度计划编制的参考依据</a:t>
            </a:r>
          </a:p>
          <a:p>
            <a:pPr marL="533400" indent="-533400" eaLnBrk="1" hangingPunct="1">
              <a:buFont typeface="Wingdings" pitchFamily="2" charset="2"/>
              <a:buChar char="ü"/>
            </a:pPr>
            <a:r>
              <a:rPr lang="zh-CN" altLang="en-US" b="1" smtClean="0"/>
              <a:t>项目网络图</a:t>
            </a:r>
          </a:p>
          <a:p>
            <a:pPr marL="533400" indent="-533400" eaLnBrk="1" hangingPunct="1">
              <a:buFont typeface="Wingdings" pitchFamily="2" charset="2"/>
              <a:buChar char="ü"/>
            </a:pPr>
            <a:r>
              <a:rPr lang="zh-CN" altLang="en-US" b="1" smtClean="0"/>
              <a:t>活动（持续）时间的估算</a:t>
            </a:r>
          </a:p>
          <a:p>
            <a:pPr marL="533400" indent="-533400" eaLnBrk="1" hangingPunct="1">
              <a:buFont typeface="Wingdings" pitchFamily="2" charset="2"/>
              <a:buChar char="ü"/>
            </a:pPr>
            <a:r>
              <a:rPr lang="zh-CN" altLang="en-US" b="1" smtClean="0"/>
              <a:t>获得的资源</a:t>
            </a:r>
          </a:p>
          <a:p>
            <a:pPr marL="533400" indent="-533400" eaLnBrk="1" hangingPunct="1">
              <a:buFont typeface="Wingdings" pitchFamily="2" charset="2"/>
              <a:buChar char="ü"/>
            </a:pPr>
            <a:r>
              <a:rPr lang="zh-CN" altLang="en-US" b="1" smtClean="0"/>
              <a:t>作业制度安排</a:t>
            </a:r>
          </a:p>
          <a:p>
            <a:pPr marL="533400" indent="-533400" eaLnBrk="1" hangingPunct="1">
              <a:buFont typeface="Wingdings" pitchFamily="2" charset="2"/>
              <a:buChar char="ü"/>
            </a:pPr>
            <a:r>
              <a:rPr lang="zh-CN" altLang="en-US" b="1" smtClean="0"/>
              <a:t>约束条件（如供应商的供货时间，培训条件的建立等等）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anim calcmode="lin" valueType="num">
                                      <p:cBhvr additive="base">
                                        <p:cTn id="7" dur="500" fill="hold"/>
                                        <p:tgtEl>
                                          <p:spTgt spid="1331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23">
                                            <p:txEl>
                                              <p:pRg st="2" end="2"/>
                                            </p:txEl>
                                          </p:spTgt>
                                        </p:tgtEl>
                                        <p:attrNameLst>
                                          <p:attrName>style.visibility</p:attrName>
                                        </p:attrNameLst>
                                      </p:cBhvr>
                                      <p:to>
                                        <p:strVal val="visible"/>
                                      </p:to>
                                    </p:set>
                                    <p:anim calcmode="lin" valueType="num">
                                      <p:cBhvr additive="base">
                                        <p:cTn id="13" dur="500" fill="hold"/>
                                        <p:tgtEl>
                                          <p:spTgt spid="13312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23">
                                            <p:txEl>
                                              <p:pRg st="3" end="3"/>
                                            </p:txEl>
                                          </p:spTgt>
                                        </p:tgtEl>
                                        <p:attrNameLst>
                                          <p:attrName>style.visibility</p:attrName>
                                        </p:attrNameLst>
                                      </p:cBhvr>
                                      <p:to>
                                        <p:strVal val="visible"/>
                                      </p:to>
                                    </p:set>
                                    <p:anim calcmode="lin" valueType="num">
                                      <p:cBhvr additive="base">
                                        <p:cTn id="19" dur="500" fill="hold"/>
                                        <p:tgtEl>
                                          <p:spTgt spid="13312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23">
                                            <p:txEl>
                                              <p:pRg st="4" end="4"/>
                                            </p:txEl>
                                          </p:spTgt>
                                        </p:tgtEl>
                                        <p:attrNameLst>
                                          <p:attrName>style.visibility</p:attrName>
                                        </p:attrNameLst>
                                      </p:cBhvr>
                                      <p:to>
                                        <p:strVal val="visible"/>
                                      </p:to>
                                    </p:set>
                                    <p:anim calcmode="lin" valueType="num">
                                      <p:cBhvr additive="base">
                                        <p:cTn id="25" dur="500" fill="hold"/>
                                        <p:tgtEl>
                                          <p:spTgt spid="13312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23">
                                            <p:txEl>
                                              <p:pRg st="5" end="5"/>
                                            </p:txEl>
                                          </p:spTgt>
                                        </p:tgtEl>
                                        <p:attrNameLst>
                                          <p:attrName>style.visibility</p:attrName>
                                        </p:attrNameLst>
                                      </p:cBhvr>
                                      <p:to>
                                        <p:strVal val="visible"/>
                                      </p:to>
                                    </p:set>
                                    <p:anim calcmode="lin" valueType="num">
                                      <p:cBhvr additive="base">
                                        <p:cTn id="31" dur="500" fill="hold"/>
                                        <p:tgtEl>
                                          <p:spTgt spid="13312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b="1" dirty="0" smtClean="0"/>
              <a:t>进度计划编制的工具和方法</a:t>
            </a:r>
          </a:p>
        </p:txBody>
      </p:sp>
      <p:sp>
        <p:nvSpPr>
          <p:cNvPr id="135171" name="Rectangle 3"/>
          <p:cNvSpPr>
            <a:spLocks noGrp="1" noChangeArrowheads="1"/>
          </p:cNvSpPr>
          <p:nvPr>
            <p:ph type="body" idx="1"/>
          </p:nvPr>
        </p:nvSpPr>
        <p:spPr>
          <a:xfrm>
            <a:off x="323850" y="1053530"/>
            <a:ext cx="8534400" cy="5543822"/>
          </a:xfrm>
        </p:spPr>
        <p:txBody>
          <a:bodyPr/>
          <a:lstStyle/>
          <a:p>
            <a:pPr marL="261938" indent="-261938" eaLnBrk="1" hangingPunct="1">
              <a:lnSpc>
                <a:spcPct val="150000"/>
              </a:lnSpc>
              <a:buFont typeface="Wingdings" pitchFamily="2" charset="2"/>
              <a:buNone/>
            </a:pPr>
            <a:r>
              <a:rPr lang="en-US" altLang="zh-CN" b="1" dirty="0" smtClean="0">
                <a:latin typeface="宋体" pitchFamily="2" charset="-122"/>
              </a:rPr>
              <a:t>1.</a:t>
            </a:r>
            <a:r>
              <a:rPr lang="zh-CN" altLang="en-US" b="1" dirty="0" smtClean="0">
                <a:latin typeface="宋体" pitchFamily="2" charset="-122"/>
              </a:rPr>
              <a:t>最常用的数学方法有</a:t>
            </a:r>
            <a:r>
              <a:rPr lang="en-US" altLang="zh-CN" b="1" dirty="0" smtClean="0">
                <a:latin typeface="宋体" pitchFamily="2" charset="-122"/>
              </a:rPr>
              <a:t>:CPM</a:t>
            </a:r>
            <a:r>
              <a:rPr lang="zh-CN" altLang="en-US" b="1" dirty="0" smtClean="0">
                <a:latin typeface="宋体" pitchFamily="2" charset="-122"/>
              </a:rPr>
              <a:t>法</a:t>
            </a:r>
            <a:r>
              <a:rPr lang="en-US" altLang="zh-CN" b="1" dirty="0" smtClean="0">
                <a:latin typeface="宋体" pitchFamily="2" charset="-122"/>
              </a:rPr>
              <a:t>\PERT</a:t>
            </a:r>
            <a:r>
              <a:rPr lang="zh-CN" altLang="en-US" b="1" dirty="0" smtClean="0">
                <a:latin typeface="宋体" pitchFamily="2" charset="-122"/>
              </a:rPr>
              <a:t>法</a:t>
            </a:r>
          </a:p>
          <a:p>
            <a:pPr marL="261938" indent="-261938" eaLnBrk="1" hangingPunct="1">
              <a:lnSpc>
                <a:spcPct val="150000"/>
              </a:lnSpc>
              <a:buFont typeface="Wingdings" pitchFamily="2" charset="2"/>
              <a:buNone/>
            </a:pPr>
            <a:r>
              <a:rPr lang="en-US" altLang="zh-CN" b="1" dirty="0" smtClean="0">
                <a:latin typeface="宋体" pitchFamily="2" charset="-122"/>
              </a:rPr>
              <a:t>2.</a:t>
            </a:r>
            <a:r>
              <a:rPr lang="zh-CN" altLang="en-US" b="1" dirty="0" smtClean="0">
                <a:solidFill>
                  <a:srgbClr val="0033CC"/>
                </a:solidFill>
                <a:latin typeface="宋体" pitchFamily="2" charset="-122"/>
              </a:rPr>
              <a:t>时间压缩法</a:t>
            </a:r>
            <a:r>
              <a:rPr lang="zh-CN" altLang="en-US" b="1" dirty="0" smtClean="0">
                <a:latin typeface="宋体" pitchFamily="2" charset="-122"/>
              </a:rPr>
              <a:t> 时间压缩是一种数学分析的方法。在不改变项目范围前提下</a:t>
            </a:r>
            <a:r>
              <a:rPr lang="en-US" altLang="zh-CN" b="1" dirty="0" smtClean="0">
                <a:latin typeface="宋体" pitchFamily="2" charset="-122"/>
              </a:rPr>
              <a:t>,</a:t>
            </a:r>
            <a:r>
              <a:rPr lang="zh-CN" altLang="en-US" b="1" dirty="0" smtClean="0">
                <a:latin typeface="宋体" pitchFamily="2" charset="-122"/>
              </a:rPr>
              <a:t>寻找缩短项目时间的途径。时间压缩包括如下：</a:t>
            </a:r>
          </a:p>
          <a:p>
            <a:pPr marL="261938" indent="-261938" eaLnBrk="1" hangingPunct="1">
              <a:lnSpc>
                <a:spcPct val="150000"/>
              </a:lnSpc>
              <a:buFont typeface="Wingdings" pitchFamily="2" charset="2"/>
              <a:buNone/>
            </a:pPr>
            <a:r>
              <a:rPr lang="zh-CN" altLang="en-US" b="1" dirty="0" smtClean="0">
                <a:latin typeface="宋体" pitchFamily="2" charset="-122"/>
              </a:rPr>
              <a:t> </a:t>
            </a:r>
            <a:r>
              <a:rPr lang="en-US" altLang="zh-CN" b="1" dirty="0" smtClean="0">
                <a:latin typeface="宋体" pitchFamily="2" charset="-122"/>
              </a:rPr>
              <a:t>(1) </a:t>
            </a:r>
            <a:r>
              <a:rPr lang="zh-CN" altLang="en-US" b="1" dirty="0" smtClean="0">
                <a:latin typeface="宋体" pitchFamily="2" charset="-122"/>
              </a:rPr>
              <a:t>缩短关键路径的历时。</a:t>
            </a:r>
            <a:endParaRPr lang="en-US" altLang="zh-CN" b="1" dirty="0" smtClean="0">
              <a:latin typeface="宋体" pitchFamily="2" charset="-122"/>
            </a:endParaRPr>
          </a:p>
          <a:p>
            <a:pPr marL="261938" indent="-261938" eaLnBrk="1" hangingPunct="1">
              <a:lnSpc>
                <a:spcPct val="150000"/>
              </a:lnSpc>
              <a:buFont typeface="Wingdings" pitchFamily="2" charset="2"/>
              <a:buNone/>
            </a:pPr>
            <a:r>
              <a:rPr lang="en-US" altLang="zh-CN" b="1" dirty="0" smtClean="0">
                <a:latin typeface="宋体" pitchFamily="2" charset="-122"/>
              </a:rPr>
              <a:t>  </a:t>
            </a:r>
            <a:r>
              <a:rPr lang="zh-CN" altLang="en-US" dirty="0" smtClean="0"/>
              <a:t>可以通过</a:t>
            </a:r>
            <a:r>
              <a:rPr lang="zh-CN" altLang="en-US" u="sng" dirty="0" smtClean="0"/>
              <a:t>给关键路径上的活动或任务分配更多资源</a:t>
            </a:r>
            <a:r>
              <a:rPr lang="zh-CN" altLang="en-US" dirty="0" smtClean="0"/>
              <a:t>（增加成本），或者变更它们的范围，来缩短关键活动的历时。</a:t>
            </a:r>
            <a:endParaRPr lang="zh-CN" altLang="en-US" dirty="0" smtClean="0">
              <a:solidFill>
                <a:srgbClr val="0000FF"/>
              </a:solidFill>
            </a:endParaRPr>
          </a:p>
          <a:p>
            <a:pPr marL="261938" indent="-261938" eaLnBrk="1" hangingPunct="1">
              <a:lnSpc>
                <a:spcPct val="150000"/>
              </a:lnSpc>
              <a:buFont typeface="Wingdings" pitchFamily="2" charset="2"/>
              <a:buNone/>
            </a:pPr>
            <a:endParaRPr lang="zh-CN" altLang="en-US" b="1" dirty="0" smtClean="0">
              <a:latin typeface="宋体" pitchFamily="2" charset="-122"/>
            </a:endParaRPr>
          </a:p>
          <a:p>
            <a:pPr marL="261938" indent="-261938" eaLnBrk="1" hangingPunct="1">
              <a:lnSpc>
                <a:spcPct val="150000"/>
              </a:lnSpc>
              <a:buFont typeface="Wingdings" pitchFamily="2" charset="2"/>
              <a:buNone/>
            </a:pPr>
            <a:r>
              <a:rPr lang="zh-CN" altLang="en-US" b="1" dirty="0" smtClean="0">
                <a:latin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anim calcmode="lin" valueType="num">
                                      <p:cBhvr additive="base">
                                        <p:cTn id="7" dur="500" fill="hold"/>
                                        <p:tgtEl>
                                          <p:spTgt spid="135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171">
                                            <p:txEl>
                                              <p:pRg st="1" end="1"/>
                                            </p:txEl>
                                          </p:spTgt>
                                        </p:tgtEl>
                                        <p:attrNameLst>
                                          <p:attrName>style.visibility</p:attrName>
                                        </p:attrNameLst>
                                      </p:cBhvr>
                                      <p:to>
                                        <p:strVal val="visible"/>
                                      </p:to>
                                    </p:set>
                                    <p:anim calcmode="lin" valueType="num">
                                      <p:cBhvr additive="base">
                                        <p:cTn id="13" dur="500" fill="hold"/>
                                        <p:tgtEl>
                                          <p:spTgt spid="1351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5171">
                                            <p:txEl>
                                              <p:pRg st="2" end="2"/>
                                            </p:txEl>
                                          </p:spTgt>
                                        </p:tgtEl>
                                        <p:attrNameLst>
                                          <p:attrName>style.visibility</p:attrName>
                                        </p:attrNameLst>
                                      </p:cBhvr>
                                      <p:to>
                                        <p:strVal val="visible"/>
                                      </p:to>
                                    </p:set>
                                    <p:anim calcmode="lin" valueType="num">
                                      <p:cBhvr additive="base">
                                        <p:cTn id="19" dur="500" fill="hold"/>
                                        <p:tgtEl>
                                          <p:spTgt spid="1351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5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5171">
                                            <p:txEl>
                                              <p:pRg st="3" end="3"/>
                                            </p:txEl>
                                          </p:spTgt>
                                        </p:tgtEl>
                                        <p:attrNameLst>
                                          <p:attrName>style.visibility</p:attrName>
                                        </p:attrNameLst>
                                      </p:cBhvr>
                                      <p:to>
                                        <p:strVal val="visible"/>
                                      </p:to>
                                    </p:set>
                                    <p:anim calcmode="lin" valueType="num">
                                      <p:cBhvr additive="base">
                                        <p:cTn id="25" dur="500" fill="hold"/>
                                        <p:tgtEl>
                                          <p:spTgt spid="1351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51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5171">
                                            <p:txEl>
                                              <p:pRg st="5" end="5"/>
                                            </p:txEl>
                                          </p:spTgt>
                                        </p:tgtEl>
                                        <p:attrNameLst>
                                          <p:attrName>style.visibility</p:attrName>
                                        </p:attrNameLst>
                                      </p:cBhvr>
                                      <p:to>
                                        <p:strVal val="visible"/>
                                      </p:to>
                                    </p:set>
                                    <p:anim calcmode="lin" valueType="num">
                                      <p:cBhvr additive="base">
                                        <p:cTn id="31" dur="500" fill="hold"/>
                                        <p:tgtEl>
                                          <p:spTgt spid="13517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51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b="1" smtClean="0"/>
              <a:t>关于</a:t>
            </a:r>
            <a:r>
              <a:rPr lang="en-US" altLang="zh-CN" b="1" smtClean="0"/>
              <a:t>CPM</a:t>
            </a:r>
          </a:p>
        </p:txBody>
      </p:sp>
      <p:pic>
        <p:nvPicPr>
          <p:cNvPr id="59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938338"/>
            <a:ext cx="8675687"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4"/>
          <p:cNvSpPr>
            <a:spLocks noChangeArrowheads="1"/>
          </p:cNvSpPr>
          <p:nvPr/>
        </p:nvSpPr>
        <p:spPr bwMode="auto">
          <a:xfrm>
            <a:off x="0" y="90805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chemeClr val="accent1"/>
              </a:buClr>
            </a:pPr>
            <a:r>
              <a:rPr lang="zh-CN" altLang="en-US" sz="2800" b="1" dirty="0">
                <a:solidFill>
                  <a:schemeClr val="accent2"/>
                </a:solidFill>
                <a:latin typeface="宋体" pitchFamily="2" charset="-122"/>
              </a:rPr>
              <a:t>　　关键路径方法（</a:t>
            </a:r>
            <a:r>
              <a:rPr lang="en-US" altLang="zh-CN" sz="2800" b="1" dirty="0">
                <a:solidFill>
                  <a:schemeClr val="accent2"/>
                </a:solidFill>
                <a:latin typeface="宋体" pitchFamily="2" charset="-122"/>
              </a:rPr>
              <a:t>CPM</a:t>
            </a:r>
            <a:r>
              <a:rPr lang="zh-CN" altLang="en-US" sz="2800" b="1" dirty="0">
                <a:solidFill>
                  <a:schemeClr val="accent2"/>
                </a:solidFill>
                <a:latin typeface="宋体" pitchFamily="2" charset="-122"/>
              </a:rPr>
              <a:t>）是指在一条路径中，每个工作的时间之和等于工程工期，这条路径就是关键路径</a:t>
            </a:r>
            <a:r>
              <a:rPr lang="zh-CN" altLang="en-US" sz="2800" b="1" dirty="0" smtClean="0">
                <a:solidFill>
                  <a:schemeClr val="accent2"/>
                </a:solidFill>
                <a:latin typeface="宋体" pitchFamily="2" charset="-122"/>
              </a:rPr>
              <a:t>。</a:t>
            </a:r>
            <a:endParaRPr lang="zh-CN" altLang="en-US" sz="2800" b="1" dirty="0">
              <a:solidFill>
                <a:schemeClr val="accent2"/>
              </a:solidFill>
              <a:latin typeface="宋体"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9DE526C-2EAA-4BFB-BD10-3E406E0E579A}" type="slidenum">
              <a:rPr lang="en-US" altLang="zh-CN" smtClean="0">
                <a:solidFill>
                  <a:srgbClr val="FF0000"/>
                </a:solidFill>
              </a:rPr>
              <a:pPr eaLnBrk="1" hangingPunct="1"/>
              <a:t>5</a:t>
            </a:fld>
            <a:endParaRPr lang="en-US" altLang="zh-CN" smtClean="0">
              <a:solidFill>
                <a:srgbClr val="FF0000"/>
              </a:solidFill>
            </a:endParaRPr>
          </a:p>
        </p:txBody>
      </p:sp>
      <p:sp>
        <p:nvSpPr>
          <p:cNvPr id="177154" name="Rectangle 2"/>
          <p:cNvSpPr>
            <a:spLocks noGrp="1" noChangeArrowheads="1"/>
          </p:cNvSpPr>
          <p:nvPr>
            <p:ph type="title"/>
          </p:nvPr>
        </p:nvSpPr>
        <p:spPr>
          <a:xfrm>
            <a:off x="611188" y="728663"/>
            <a:ext cx="7848600" cy="658812"/>
          </a:xfrm>
        </p:spPr>
        <p:txBody>
          <a:bodyPr lIns="90488" tIns="44450" rIns="90488" bIns="44450" anchor="t">
            <a:spAutoFit/>
          </a:bodyPr>
          <a:lstStyle/>
          <a:p>
            <a:pPr>
              <a:spcBef>
                <a:spcPct val="50000"/>
              </a:spcBef>
              <a:defRPr/>
            </a:pPr>
            <a:r>
              <a:rPr kumimoji="1" lang="zh-CN" altLang="en-US" dirty="0" smtClean="0"/>
              <a:t>项目进度安排的重要性</a:t>
            </a:r>
            <a:endParaRPr kumimoji="1" lang="zh-CN" altLang="en-US" dirty="0" smtClean="0">
              <a:solidFill>
                <a:srgbClr val="0000FF"/>
              </a:solidFill>
            </a:endParaRPr>
          </a:p>
        </p:txBody>
      </p:sp>
      <p:sp>
        <p:nvSpPr>
          <p:cNvPr id="177155" name="Rectangle 3"/>
          <p:cNvSpPr>
            <a:spLocks noGrp="1" noChangeArrowheads="1"/>
          </p:cNvSpPr>
          <p:nvPr>
            <p:ph type="body" sz="half" idx="1"/>
          </p:nvPr>
        </p:nvSpPr>
        <p:spPr>
          <a:xfrm>
            <a:off x="539750" y="1773238"/>
            <a:ext cx="2592388" cy="4608512"/>
          </a:xfrm>
        </p:spPr>
        <p:txBody>
          <a:bodyPr/>
          <a:lstStyle/>
          <a:p>
            <a:pPr eaLnBrk="1" hangingPunct="1">
              <a:defRPr/>
            </a:pPr>
            <a:r>
              <a:rPr lang="zh-CN" altLang="en-US" sz="2400" dirty="0" smtClean="0"/>
              <a:t>时间是一个缺乏灵活性的变量，不论项目发生什么，时间都会过去。</a:t>
            </a:r>
          </a:p>
          <a:p>
            <a:pPr eaLnBrk="1" hangingPunct="1">
              <a:defRPr/>
            </a:pPr>
            <a:r>
              <a:rPr lang="zh-CN" altLang="en-US" sz="2400" dirty="0" smtClean="0">
                <a:solidFill>
                  <a:srgbClr val="0000FF"/>
                </a:solidFill>
              </a:rPr>
              <a:t>进度问题是造成项目冲突的主要原因。</a:t>
            </a:r>
            <a:endParaRPr lang="en-US" altLang="zh-CN" sz="2400" dirty="0" smtClean="0"/>
          </a:p>
        </p:txBody>
      </p:sp>
      <p:graphicFrame>
        <p:nvGraphicFramePr>
          <p:cNvPr id="177156" name="Object 4"/>
          <p:cNvGraphicFramePr>
            <a:graphicFrameLocks noGrp="1" noChangeAspect="1"/>
          </p:cNvGraphicFramePr>
          <p:nvPr>
            <p:ph sz="half" idx="2"/>
          </p:nvPr>
        </p:nvGraphicFramePr>
        <p:xfrm>
          <a:off x="3465513" y="2655888"/>
          <a:ext cx="5270500" cy="3068637"/>
        </p:xfrm>
        <a:graphic>
          <a:graphicData uri="http://schemas.openxmlformats.org/presentationml/2006/ole">
            <mc:AlternateContent xmlns:mc="http://schemas.openxmlformats.org/markup-compatibility/2006">
              <mc:Choice xmlns:v="urn:schemas-microsoft-com:vml" Requires="v">
                <p:oleObj spid="_x0000_s12384" name="工作表" r:id="rId4" imgW="7591547" imgH="4419622" progId="Excel.Sheet.8">
                  <p:embed/>
                </p:oleObj>
              </mc:Choice>
              <mc:Fallback>
                <p:oleObj name="工作表" r:id="rId4" imgW="7591547" imgH="4419622" progId="Excel.Shee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5513" y="2655888"/>
                        <a:ext cx="5270500" cy="306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57" name="Rectangle 5"/>
          <p:cNvSpPr>
            <a:spLocks noChangeArrowheads="1"/>
          </p:cNvSpPr>
          <p:nvPr/>
        </p:nvSpPr>
        <p:spPr bwMode="auto">
          <a:xfrm>
            <a:off x="4140200" y="1989138"/>
            <a:ext cx="417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b="1">
                <a:solidFill>
                  <a:srgbClr val="0000FF"/>
                </a:solidFill>
                <a:latin typeface="Tahoma" pitchFamily="34" charset="0"/>
              </a:rPr>
              <a:t>项目生命周期内冲突的强度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 calcmode="lin" valueType="num">
                                      <p:cBhvr additive="base">
                                        <p:cTn id="7" dur="500" fill="hold"/>
                                        <p:tgtEl>
                                          <p:spTgt spid="177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155">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7155">
                                            <p:txEl>
                                              <p:pRg st="1" end="1"/>
                                            </p:txEl>
                                          </p:spTgt>
                                        </p:tgtEl>
                                        <p:attrNameLst>
                                          <p:attrName>style.visibility</p:attrName>
                                        </p:attrNameLst>
                                      </p:cBhvr>
                                      <p:to>
                                        <p:strVal val="visible"/>
                                      </p:to>
                                    </p:set>
                                    <p:anim calcmode="lin" valueType="num">
                                      <p:cBhvr additive="base">
                                        <p:cTn id="12" dur="500" fill="hold"/>
                                        <p:tgtEl>
                                          <p:spTgt spid="1771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77155">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177156"/>
                                        </p:tgtEl>
                                        <p:attrNameLst>
                                          <p:attrName>style.visibility</p:attrName>
                                        </p:attrNameLst>
                                      </p:cBhvr>
                                      <p:to>
                                        <p:strVal val="visible"/>
                                      </p:to>
                                    </p:set>
                                    <p:anim calcmode="lin" valueType="num">
                                      <p:cBhvr additive="base">
                                        <p:cTn id="17" dur="500" fill="hold"/>
                                        <p:tgtEl>
                                          <p:spTgt spid="177156"/>
                                        </p:tgtEl>
                                        <p:attrNameLst>
                                          <p:attrName>ppt_x</p:attrName>
                                        </p:attrNameLst>
                                      </p:cBhvr>
                                      <p:tavLst>
                                        <p:tav tm="0">
                                          <p:val>
                                            <p:strVal val="#ppt_x"/>
                                          </p:val>
                                        </p:tav>
                                        <p:tav tm="100000">
                                          <p:val>
                                            <p:strVal val="#ppt_x"/>
                                          </p:val>
                                        </p:tav>
                                      </p:tavLst>
                                    </p:anim>
                                    <p:anim calcmode="lin" valueType="num">
                                      <p:cBhvr additive="base">
                                        <p:cTn id="18" dur="500" fill="hold"/>
                                        <p:tgtEl>
                                          <p:spTgt spid="17715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77157"/>
                                        </p:tgtEl>
                                        <p:attrNameLst>
                                          <p:attrName>style.visibility</p:attrName>
                                        </p:attrNameLst>
                                      </p:cBhvr>
                                      <p:to>
                                        <p:strVal val="visible"/>
                                      </p:to>
                                    </p:set>
                                    <p:anim calcmode="lin" valueType="num">
                                      <p:cBhvr additive="base">
                                        <p:cTn id="22" dur="500" fill="hold"/>
                                        <p:tgtEl>
                                          <p:spTgt spid="177157"/>
                                        </p:tgtEl>
                                        <p:attrNameLst>
                                          <p:attrName>ppt_x</p:attrName>
                                        </p:attrNameLst>
                                      </p:cBhvr>
                                      <p:tavLst>
                                        <p:tav tm="0">
                                          <p:val>
                                            <p:strVal val="#ppt_x"/>
                                          </p:val>
                                        </p:tav>
                                        <p:tav tm="100000">
                                          <p:val>
                                            <p:strVal val="#ppt_x"/>
                                          </p:val>
                                        </p:tav>
                                      </p:tavLst>
                                    </p:anim>
                                    <p:anim calcmode="lin" valueType="num">
                                      <p:cBhvr additive="base">
                                        <p:cTn id="23" dur="500" fill="hold"/>
                                        <p:tgtEl>
                                          <p:spTgt spid="177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P spid="17715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858837"/>
          </a:xfrm>
        </p:spPr>
        <p:txBody>
          <a:bodyPr/>
          <a:lstStyle/>
          <a:p>
            <a:pPr>
              <a:defRPr/>
            </a:pPr>
            <a:r>
              <a:rPr lang="zh-CN" altLang="en-US" dirty="0" smtClean="0"/>
              <a:t>对关键路径的误解</a:t>
            </a:r>
            <a:endParaRPr lang="zh-CN" altLang="en-US" dirty="0"/>
          </a:p>
        </p:txBody>
      </p:sp>
      <p:sp>
        <p:nvSpPr>
          <p:cNvPr id="3" name="内容占位符 2"/>
          <p:cNvSpPr>
            <a:spLocks noGrp="1"/>
          </p:cNvSpPr>
          <p:nvPr>
            <p:ph idx="1"/>
          </p:nvPr>
        </p:nvSpPr>
        <p:spPr>
          <a:xfrm>
            <a:off x="323850" y="1125538"/>
            <a:ext cx="8650288" cy="5616575"/>
          </a:xfrm>
        </p:spPr>
        <p:txBody>
          <a:bodyPr/>
          <a:lstStyle/>
          <a:p>
            <a:pPr marL="0" indent="0">
              <a:buNone/>
              <a:defRPr/>
            </a:pPr>
            <a:r>
              <a:rPr lang="en-US" altLang="zh-CN" sz="2400" dirty="0" smtClean="0"/>
              <a:t>1）</a:t>
            </a:r>
            <a:r>
              <a:rPr lang="zh-CN" altLang="en-US" sz="2400" dirty="0" smtClean="0"/>
              <a:t>关键路径中包含最关键的任务？</a:t>
            </a:r>
            <a:endParaRPr lang="en-US" altLang="zh-CN" sz="2400" dirty="0" smtClean="0"/>
          </a:p>
          <a:p>
            <a:pPr marL="344487" lvl="1" indent="0">
              <a:buFont typeface="Wingdings" pitchFamily="2" charset="2"/>
              <a:buNone/>
              <a:defRPr/>
            </a:pPr>
            <a:r>
              <a:rPr lang="en-US" altLang="zh-CN" sz="2000" dirty="0"/>
              <a:t>——</a:t>
            </a:r>
            <a:r>
              <a:rPr lang="zh-CN" altLang="en-US" sz="2000" dirty="0"/>
              <a:t>错！</a:t>
            </a:r>
            <a:r>
              <a:rPr lang="zh-CN" altLang="en-US" sz="2000" dirty="0" smtClean="0"/>
              <a:t>关键路径仅与项目的时间维度相关</a:t>
            </a:r>
            <a:endParaRPr lang="en-US" altLang="zh-CN" sz="2000" dirty="0" smtClean="0"/>
          </a:p>
          <a:p>
            <a:pPr marL="0" indent="0">
              <a:buNone/>
              <a:defRPr/>
            </a:pPr>
            <a:r>
              <a:rPr lang="en-US" altLang="zh-CN" sz="2400" dirty="0" smtClean="0"/>
              <a:t>2）</a:t>
            </a:r>
            <a:r>
              <a:rPr lang="zh-CN" altLang="en-US" sz="2400" dirty="0" smtClean="0"/>
              <a:t>关键路径是网络图中最短的路径？</a:t>
            </a:r>
            <a:endParaRPr lang="en-US" altLang="zh-CN" sz="2400" dirty="0" smtClean="0"/>
          </a:p>
          <a:p>
            <a:pPr marL="344487" lvl="1" indent="0">
              <a:buFont typeface="Wingdings" pitchFamily="2" charset="2"/>
              <a:buNone/>
              <a:defRPr/>
            </a:pPr>
            <a:r>
              <a:rPr lang="en-US" altLang="zh-CN" sz="2000" dirty="0"/>
              <a:t>——</a:t>
            </a:r>
            <a:r>
              <a:rPr lang="zh-CN" altLang="en-US" sz="2000" dirty="0"/>
              <a:t>错！</a:t>
            </a:r>
            <a:r>
              <a:rPr lang="zh-CN" altLang="en-US" sz="2000" dirty="0" smtClean="0"/>
              <a:t>关键路径是网络图中最长的路径，但却表示完成项目所需的最短时间</a:t>
            </a:r>
            <a:endParaRPr lang="en-US" altLang="zh-CN" sz="2000" dirty="0" smtClean="0"/>
          </a:p>
          <a:p>
            <a:pPr marL="0" indent="0">
              <a:buNone/>
              <a:defRPr/>
            </a:pPr>
            <a:r>
              <a:rPr lang="en-US" altLang="zh-CN" sz="2400" dirty="0" smtClean="0"/>
              <a:t>3）</a:t>
            </a:r>
            <a:r>
              <a:rPr lang="zh-CN" altLang="en-US" sz="2400" dirty="0" smtClean="0"/>
              <a:t>关键路径上的任务完成了项目任务就完成了？</a:t>
            </a:r>
            <a:endParaRPr lang="en-US" altLang="zh-CN" sz="2400" dirty="0" smtClean="0"/>
          </a:p>
          <a:p>
            <a:pPr marL="344487" lvl="1" indent="0">
              <a:buFont typeface="Wingdings" pitchFamily="2" charset="2"/>
              <a:buNone/>
              <a:defRPr/>
            </a:pPr>
            <a:r>
              <a:rPr lang="en-US" altLang="zh-CN" sz="2000" dirty="0"/>
              <a:t>——</a:t>
            </a:r>
            <a:r>
              <a:rPr lang="zh-CN" altLang="en-US" sz="2000" dirty="0"/>
              <a:t>错！</a:t>
            </a:r>
            <a:r>
              <a:rPr lang="zh-CN" altLang="en-US" sz="2000" dirty="0" smtClean="0"/>
              <a:t>要</a:t>
            </a:r>
            <a:r>
              <a:rPr lang="zh-CN" altLang="en-US" sz="2000" dirty="0"/>
              <a:t>完成整个项目就必须完成网络图中的每一项任务</a:t>
            </a:r>
            <a:endParaRPr lang="en-US" altLang="zh-CN" sz="2000" dirty="0"/>
          </a:p>
          <a:p>
            <a:pPr marL="0" indent="0">
              <a:buNone/>
              <a:defRPr/>
            </a:pPr>
            <a:r>
              <a:rPr lang="en-US" altLang="zh-CN" sz="2400" dirty="0" smtClean="0"/>
              <a:t>4）</a:t>
            </a:r>
            <a:r>
              <a:rPr lang="zh-CN" altLang="en-US" sz="2400" dirty="0" smtClean="0"/>
              <a:t>一个项目只有一条关键路径？</a:t>
            </a:r>
            <a:endParaRPr lang="en-US" altLang="zh-CN" sz="2400" dirty="0" smtClean="0"/>
          </a:p>
          <a:p>
            <a:pPr marL="344487" lvl="1" indent="0">
              <a:buFont typeface="Wingdings" pitchFamily="2" charset="2"/>
              <a:buNone/>
              <a:defRPr/>
            </a:pPr>
            <a:r>
              <a:rPr lang="en-US" altLang="zh-CN" sz="2000" dirty="0"/>
              <a:t>——</a:t>
            </a:r>
            <a:r>
              <a:rPr lang="zh-CN" altLang="en-US" sz="2000" dirty="0"/>
              <a:t>错！</a:t>
            </a:r>
            <a:r>
              <a:rPr lang="zh-CN" altLang="en-US" sz="2000" dirty="0" smtClean="0"/>
              <a:t>一个项目可能有多个关键路径，必须监控所有关键路径</a:t>
            </a:r>
            <a:endParaRPr lang="en-US" altLang="zh-CN" sz="2000" dirty="0" smtClean="0"/>
          </a:p>
          <a:p>
            <a:pPr marL="0" indent="0">
              <a:buNone/>
              <a:defRPr/>
            </a:pPr>
            <a:r>
              <a:rPr lang="en-US" altLang="zh-CN" sz="2400" dirty="0" smtClean="0"/>
              <a:t>5）</a:t>
            </a:r>
            <a:r>
              <a:rPr lang="zh-CN" altLang="en-US" sz="2400" dirty="0" smtClean="0"/>
              <a:t>项目的关键路径不会发生变化？</a:t>
            </a:r>
            <a:endParaRPr lang="en-US" altLang="zh-CN" sz="2400" dirty="0" smtClean="0"/>
          </a:p>
          <a:p>
            <a:pPr marL="344487" lvl="1" indent="0">
              <a:buFont typeface="Wingdings" pitchFamily="2" charset="2"/>
              <a:buNone/>
              <a:defRPr/>
            </a:pPr>
            <a:r>
              <a:rPr lang="en-US" altLang="zh-CN" sz="2000" dirty="0"/>
              <a:t>——</a:t>
            </a:r>
            <a:r>
              <a:rPr lang="zh-CN" altLang="en-US" sz="2000" dirty="0"/>
              <a:t>错！</a:t>
            </a:r>
            <a:r>
              <a:rPr lang="zh-CN" altLang="en-US" sz="2000" dirty="0" smtClean="0"/>
              <a:t>项目中的关键路径随着项目的进展可能发生变化，需要及时更新项目计划</a:t>
            </a:r>
            <a:endParaRPr lang="zh-CN" altLang="en-US" sz="2000" dirty="0"/>
          </a:p>
        </p:txBody>
      </p:sp>
      <p:sp>
        <p:nvSpPr>
          <p:cNvPr id="6042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2893E34-5026-4EC4-A511-86DB13D897CA}" type="slidenum">
              <a:rPr lang="en-US" altLang="zh-CN" smtClean="0">
                <a:solidFill>
                  <a:srgbClr val="FF0000"/>
                </a:solidFill>
              </a:rPr>
              <a:pPr eaLnBrk="1" hangingPunct="1"/>
              <a:t>50</a:t>
            </a:fld>
            <a:endParaRPr lang="en-US" altLang="zh-CN"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3">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p:cTn id="4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2" dur="500"/>
                                        <p:tgtEl>
                                          <p:spTgt spid="3">
                                            <p:txEl>
                                              <p:pRg st="5" end="5"/>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9" dur="500"/>
                                        <p:tgtEl>
                                          <p:spTgt spid="3">
                                            <p:txEl>
                                              <p:pRg st="6" end="6"/>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p:cTn id="5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6" dur="500"/>
                                        <p:tgtEl>
                                          <p:spTgt spid="3">
                                            <p:txEl>
                                              <p:pRg st="7" end="7"/>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p:cTn id="6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3" dur="500"/>
                                        <p:tgtEl>
                                          <p:spTgt spid="3">
                                            <p:txEl>
                                              <p:pRg st="8" end="8"/>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p:cTn id="68"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7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mtClean="0"/>
              <a:t>进度计划编制的工具和方法</a:t>
            </a:r>
          </a:p>
        </p:txBody>
      </p:sp>
      <p:sp>
        <p:nvSpPr>
          <p:cNvPr id="216068" name="Rectangle 4"/>
          <p:cNvSpPr>
            <a:spLocks noChangeArrowheads="1"/>
          </p:cNvSpPr>
          <p:nvPr/>
        </p:nvSpPr>
        <p:spPr bwMode="auto">
          <a:xfrm>
            <a:off x="323528" y="836712"/>
            <a:ext cx="8283575"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1938" indent="-261938">
              <a:lnSpc>
                <a:spcPct val="150000"/>
              </a:lnSpc>
              <a:buFont typeface="Wingdings" pitchFamily="2" charset="2"/>
              <a:buNone/>
              <a:defRPr/>
            </a:pPr>
            <a:r>
              <a:rPr lang="en-US" altLang="zh-CN" sz="2800" b="1" dirty="0">
                <a:latin typeface="宋体" pitchFamily="2" charset="-122"/>
              </a:rPr>
              <a:t>(2) </a:t>
            </a:r>
            <a:r>
              <a:rPr lang="zh-CN" altLang="en-US" sz="2800" b="1" dirty="0">
                <a:latin typeface="宋体" pitchFamily="2" charset="-122"/>
              </a:rPr>
              <a:t>应急法（赶工，</a:t>
            </a:r>
            <a:r>
              <a:rPr lang="en-US" altLang="zh-CN" sz="2800" i="1" dirty="0">
                <a:effectLst>
                  <a:outerShdw blurRad="38100" dist="38100" dir="2700000" algn="tl">
                    <a:srgbClr val="C0C0C0"/>
                  </a:outerShdw>
                </a:effectLst>
                <a:latin typeface="Times New Roman" pitchFamily="18" charset="0"/>
              </a:rPr>
              <a:t>Crashing</a:t>
            </a:r>
            <a:r>
              <a:rPr lang="zh-CN" altLang="en-US" sz="2800" b="1" dirty="0">
                <a:latin typeface="宋体" pitchFamily="2" charset="-122"/>
              </a:rPr>
              <a:t>）</a:t>
            </a:r>
            <a:r>
              <a:rPr lang="en-US" altLang="zh-CN" sz="2800" b="1" dirty="0">
                <a:latin typeface="宋体" pitchFamily="2" charset="-122"/>
              </a:rPr>
              <a:t>--</a:t>
            </a:r>
            <a:r>
              <a:rPr lang="zh-CN" altLang="en-US" sz="2800" b="1" dirty="0">
                <a:latin typeface="宋体" pitchFamily="2" charset="-122"/>
              </a:rPr>
              <a:t>权衡成本和进度间的得失关系，以决定如何用最小增量成本以达到最大量的时间压缩。 应急法并不总是产生可行的方案且常常导致成本的增加。</a:t>
            </a:r>
          </a:p>
          <a:p>
            <a:pPr>
              <a:lnSpc>
                <a:spcPct val="150000"/>
              </a:lnSpc>
              <a:spcBef>
                <a:spcPct val="20000"/>
              </a:spcBef>
              <a:buFont typeface="Wingdings" pitchFamily="2" charset="2"/>
              <a:buNone/>
              <a:defRPr/>
            </a:pPr>
            <a:r>
              <a:rPr kumimoji="1" lang="en-US" altLang="zh-CN" sz="2800" b="1" dirty="0">
                <a:latin typeface="Times New Roman" pitchFamily="18" charset="0"/>
              </a:rPr>
              <a:t>(3) </a:t>
            </a:r>
            <a:r>
              <a:rPr kumimoji="1" lang="zh-CN" altLang="en-US" sz="2800" b="1" dirty="0">
                <a:latin typeface="Times New Roman" pitchFamily="18" charset="0"/>
              </a:rPr>
              <a:t>平行作业法（快速跟进，</a:t>
            </a:r>
            <a:r>
              <a:rPr kumimoji="1" lang="en-US" altLang="zh-CN" sz="2800" b="1" dirty="0">
                <a:latin typeface="Times New Roman" pitchFamily="18" charset="0"/>
              </a:rPr>
              <a:t>Fast tracking</a:t>
            </a:r>
            <a:r>
              <a:rPr kumimoji="1" lang="zh-CN" altLang="en-US" sz="2800" b="1" dirty="0">
                <a:latin typeface="Times New Roman" pitchFamily="18" charset="0"/>
              </a:rPr>
              <a:t>）</a:t>
            </a:r>
            <a:r>
              <a:rPr kumimoji="1" lang="en-US" altLang="zh-CN" sz="2800" b="1" dirty="0">
                <a:latin typeface="Times New Roman" pitchFamily="18" charset="0"/>
              </a:rPr>
              <a:t>--</a:t>
            </a:r>
            <a:r>
              <a:rPr kumimoji="1" lang="zh-CN" altLang="en-US" sz="2800" b="1" dirty="0">
                <a:latin typeface="Times New Roman" pitchFamily="18" charset="0"/>
              </a:rPr>
              <a:t>平行地做活动，这些活动通常要按前后顺序进行（例如，在设计完成前，就开始写代码程序）。平行作业处理不好</a:t>
            </a:r>
            <a:r>
              <a:rPr kumimoji="1" lang="en-US" altLang="zh-CN" sz="2800" b="1" dirty="0">
                <a:latin typeface="Times New Roman" pitchFamily="18" charset="0"/>
              </a:rPr>
              <a:t>,</a:t>
            </a:r>
            <a:r>
              <a:rPr kumimoji="1" lang="zh-CN" altLang="en-US" sz="2800" b="1" dirty="0">
                <a:latin typeface="Times New Roman" pitchFamily="18" charset="0"/>
              </a:rPr>
              <a:t>常导致返工和增加风险</a:t>
            </a:r>
            <a:r>
              <a:rPr kumimoji="1" lang="zh-CN" altLang="en-US" sz="2800" b="1" dirty="0" smtClean="0">
                <a:latin typeface="Times New Roman" pitchFamily="18" charset="0"/>
              </a:rPr>
              <a:t>。</a:t>
            </a:r>
            <a:endParaRPr kumimoji="1" lang="en-US" altLang="zh-CN" sz="2800" b="1" dirty="0">
              <a:latin typeface="Times New Roman" pitchFamily="18" charset="0"/>
            </a:endParaRPr>
          </a:p>
          <a:p>
            <a:pPr>
              <a:lnSpc>
                <a:spcPct val="150000"/>
              </a:lnSpc>
              <a:spcBef>
                <a:spcPct val="20000"/>
              </a:spcBef>
              <a:buFont typeface="Wingdings" pitchFamily="2" charset="2"/>
              <a:buNone/>
              <a:defRPr/>
            </a:pPr>
            <a:r>
              <a:rPr kumimoji="1" lang="zh-CN" altLang="en-US" sz="2800" b="1" dirty="0">
                <a:latin typeface="Times New Roman" pitchFamily="18" charset="0"/>
              </a:rPr>
              <a:t>此外，还有增加人手、增加激励措施等方法。 </a:t>
            </a:r>
          </a:p>
        </p:txBody>
      </p:sp>
      <p:pic>
        <p:nvPicPr>
          <p:cNvPr id="61444" name="图片 17" descr="The-kitchen-sponge_slideshow_image-73369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6416" y="5373216"/>
            <a:ext cx="1187584" cy="148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6068"/>
                                        </p:tgtEl>
                                        <p:attrNameLst>
                                          <p:attrName>style.visibility</p:attrName>
                                        </p:attrNameLst>
                                      </p:cBhvr>
                                      <p:to>
                                        <p:strVal val="visible"/>
                                      </p:to>
                                    </p:set>
                                    <p:anim calcmode="lin" valueType="num">
                                      <p:cBhvr additive="base">
                                        <p:cTn id="7" dur="500" fill="hold"/>
                                        <p:tgtEl>
                                          <p:spTgt spid="216068"/>
                                        </p:tgtEl>
                                        <p:attrNameLst>
                                          <p:attrName>ppt_x</p:attrName>
                                        </p:attrNameLst>
                                      </p:cBhvr>
                                      <p:tavLst>
                                        <p:tav tm="0">
                                          <p:val>
                                            <p:strVal val="#ppt_x"/>
                                          </p:val>
                                        </p:tav>
                                        <p:tav tm="100000">
                                          <p:val>
                                            <p:strVal val="#ppt_x"/>
                                          </p:val>
                                        </p:tav>
                                      </p:tavLst>
                                    </p:anim>
                                    <p:anim calcmode="lin" valueType="num">
                                      <p:cBhvr additive="base">
                                        <p:cTn id="8" dur="500" fill="hold"/>
                                        <p:tgtEl>
                                          <p:spTgt spid="2160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A62F1D1-412B-43AD-B44C-9AB858062120}" type="slidenum">
              <a:rPr lang="en-US" altLang="zh-CN" smtClean="0">
                <a:solidFill>
                  <a:srgbClr val="FF0000"/>
                </a:solidFill>
              </a:rPr>
              <a:pPr eaLnBrk="1" hangingPunct="1"/>
              <a:t>52</a:t>
            </a:fld>
            <a:endParaRPr lang="en-US" altLang="zh-CN" smtClean="0">
              <a:solidFill>
                <a:srgbClr val="FF0000"/>
              </a:solidFill>
            </a:endParaRPr>
          </a:p>
        </p:txBody>
      </p:sp>
      <p:sp>
        <p:nvSpPr>
          <p:cNvPr id="329731" name="Rectangle 3"/>
          <p:cNvSpPr>
            <a:spLocks noGrp="1" noChangeArrowheads="1"/>
          </p:cNvSpPr>
          <p:nvPr>
            <p:ph type="body" idx="1"/>
          </p:nvPr>
        </p:nvSpPr>
        <p:spPr>
          <a:xfrm>
            <a:off x="457200" y="2349500"/>
            <a:ext cx="8229600" cy="4175125"/>
          </a:xfrm>
        </p:spPr>
        <p:txBody>
          <a:bodyPr/>
          <a:lstStyle/>
          <a:p>
            <a:pPr eaLnBrk="1" hangingPunct="1"/>
            <a:r>
              <a:rPr lang="en-US" altLang="zh-CN" sz="2400" dirty="0" smtClean="0">
                <a:effectLst/>
                <a:latin typeface="楷体_GB2312" pitchFamily="49" charset="-122"/>
                <a:ea typeface="楷体_GB2312" pitchFamily="49" charset="-122"/>
              </a:rPr>
              <a:t>X</a:t>
            </a:r>
            <a:r>
              <a:rPr lang="zh-CN" altLang="en-US" sz="2400" dirty="0" smtClean="0">
                <a:effectLst/>
                <a:latin typeface="楷体_GB2312" pitchFamily="49" charset="-122"/>
                <a:ea typeface="楷体_GB2312" pitchFamily="49" charset="-122"/>
              </a:rPr>
              <a:t>项目经理说：</a:t>
            </a:r>
            <a:r>
              <a:rPr lang="zh-CN" altLang="en-US" sz="2400" dirty="0" smtClean="0">
                <a:effectLst/>
                <a:ea typeface="楷体_GB2312" pitchFamily="49" charset="-122"/>
              </a:rPr>
              <a:t>“</a:t>
            </a:r>
            <a:r>
              <a:rPr lang="zh-CN" altLang="en-US" sz="2400" dirty="0" smtClean="0">
                <a:effectLst/>
                <a:latin typeface="楷体_GB2312" pitchFamily="49" charset="-122"/>
                <a:ea typeface="楷体_GB2312" pitchFamily="49" charset="-122"/>
              </a:rPr>
              <a:t>依我们项目组的经验，开发人员在高强度赶工的工作状态下有效工作的时间大概在</a:t>
            </a:r>
            <a:r>
              <a:rPr lang="en-US" altLang="zh-CN" sz="2400" dirty="0" smtClean="0">
                <a:effectLst/>
                <a:latin typeface="楷体_GB2312" pitchFamily="49" charset="-122"/>
                <a:ea typeface="楷体_GB2312" pitchFamily="49" charset="-122"/>
              </a:rPr>
              <a:t>21</a:t>
            </a:r>
            <a:r>
              <a:rPr lang="zh-CN" altLang="en-US" sz="2400" dirty="0" smtClean="0">
                <a:effectLst/>
                <a:latin typeface="楷体_GB2312" pitchFamily="49" charset="-122"/>
                <a:ea typeface="楷体_GB2312" pitchFamily="49" charset="-122"/>
              </a:rPr>
              <a:t>天左右，如果一项工作任务超过了</a:t>
            </a:r>
            <a:r>
              <a:rPr lang="en-US" altLang="zh-CN" sz="2400" dirty="0" smtClean="0">
                <a:effectLst/>
                <a:latin typeface="楷体_GB2312" pitchFamily="49" charset="-122"/>
                <a:ea typeface="楷体_GB2312" pitchFamily="49" charset="-122"/>
              </a:rPr>
              <a:t>21</a:t>
            </a:r>
            <a:r>
              <a:rPr lang="zh-CN" altLang="en-US" sz="2400" dirty="0" smtClean="0">
                <a:effectLst/>
                <a:latin typeface="楷体_GB2312" pitchFamily="49" charset="-122"/>
                <a:ea typeface="楷体_GB2312" pitchFamily="49" charset="-122"/>
              </a:rPr>
              <a:t>天，开发人员可能产生项目疲劳期，就很难保证项目的完成了</a:t>
            </a:r>
            <a:r>
              <a:rPr lang="zh-CN" altLang="en-US" sz="2400" dirty="0" smtClean="0">
                <a:effectLst/>
                <a:ea typeface="楷体_GB2312" pitchFamily="49" charset="-122"/>
              </a:rPr>
              <a:t>”</a:t>
            </a:r>
            <a:endParaRPr lang="zh-CN" altLang="en-US" sz="2400" dirty="0" smtClean="0">
              <a:effectLst/>
              <a:latin typeface="楷体_GB2312" pitchFamily="49" charset="-122"/>
              <a:ea typeface="楷体_GB2312" pitchFamily="49" charset="-122"/>
            </a:endParaRPr>
          </a:p>
          <a:p>
            <a:pPr eaLnBrk="1" hangingPunct="1"/>
            <a:r>
              <a:rPr lang="zh-CN" altLang="en-US" sz="2400" dirty="0" smtClean="0">
                <a:effectLst/>
                <a:latin typeface="楷体_GB2312" pitchFamily="49" charset="-122"/>
                <a:ea typeface="楷体_GB2312" pitchFamily="49" charset="-122"/>
              </a:rPr>
              <a:t>因此，项目经理在安排工作阶段时必须重视这个时间点</a:t>
            </a:r>
          </a:p>
          <a:p>
            <a:pPr eaLnBrk="1" hangingPunct="1"/>
            <a:r>
              <a:rPr lang="zh-CN" altLang="en-US" sz="2400" dirty="0" smtClean="0">
                <a:effectLst/>
                <a:latin typeface="楷体_GB2312" pitchFamily="49" charset="-122"/>
                <a:ea typeface="楷体_GB2312" pitchFamily="49" charset="-122"/>
              </a:rPr>
              <a:t>如果一项任务不能在</a:t>
            </a:r>
            <a:r>
              <a:rPr lang="en-US" altLang="zh-CN" sz="2400" dirty="0" smtClean="0">
                <a:effectLst/>
                <a:latin typeface="楷体_GB2312" pitchFamily="49" charset="-122"/>
                <a:ea typeface="楷体_GB2312" pitchFamily="49" charset="-122"/>
              </a:rPr>
              <a:t>21</a:t>
            </a:r>
            <a:r>
              <a:rPr lang="zh-CN" altLang="en-US" sz="2400" dirty="0" smtClean="0">
                <a:effectLst/>
                <a:latin typeface="楷体_GB2312" pitchFamily="49" charset="-122"/>
                <a:ea typeface="楷体_GB2312" pitchFamily="49" charset="-122"/>
              </a:rPr>
              <a:t>天之内完成，就必须在此设置一个阶段点，提交一个可交付成果，让开发人员认为已经完成了一个工作阶段，剩下的工作可以在下一个工作阶段中完成。</a:t>
            </a:r>
          </a:p>
        </p:txBody>
      </p:sp>
      <p:sp>
        <p:nvSpPr>
          <p:cNvPr id="329732" name="Rectangle 4"/>
          <p:cNvSpPr>
            <a:spLocks noChangeArrowheads="1"/>
          </p:cNvSpPr>
          <p:nvPr/>
        </p:nvSpPr>
        <p:spPr bwMode="auto">
          <a:xfrm>
            <a:off x="457200" y="122238"/>
            <a:ext cx="6923088" cy="930275"/>
          </a:xfrm>
          <a:prstGeom prst="rect">
            <a:avLst/>
          </a:prstGeom>
          <a:noFill/>
          <a:ln>
            <a:noFill/>
          </a:ln>
          <a:effectLst/>
          <a:extLst/>
        </p:spPr>
        <p:txBody>
          <a:bodyPr anchor="b"/>
          <a:lstStyle>
            <a:lvl1pPr>
              <a:defRPr sz="3600" b="1">
                <a:solidFill>
                  <a:srgbClr val="FF0000"/>
                </a:solidFill>
                <a:effectLst>
                  <a:outerShdw blurRad="38100" dist="38100" dir="2700000" algn="tl">
                    <a:srgbClr val="C0C0C0"/>
                  </a:outerShdw>
                </a:effectLst>
                <a:latin typeface="Arial" charset="0"/>
                <a:ea typeface="宋体" pitchFamily="2" charset="-122"/>
              </a:defRPr>
            </a:lvl1pPr>
            <a:lvl2pPr>
              <a:defRPr sz="3600" b="1">
                <a:solidFill>
                  <a:srgbClr val="FF0000"/>
                </a:solidFill>
                <a:effectLst>
                  <a:outerShdw blurRad="38100" dist="38100" dir="2700000" algn="tl">
                    <a:srgbClr val="C0C0C0"/>
                  </a:outerShdw>
                </a:effectLst>
                <a:latin typeface="Arial" charset="0"/>
                <a:ea typeface="宋体" pitchFamily="2" charset="-122"/>
              </a:defRPr>
            </a:lvl2pPr>
            <a:lvl3pPr>
              <a:defRPr sz="3600" b="1">
                <a:solidFill>
                  <a:srgbClr val="FF0000"/>
                </a:solidFill>
                <a:effectLst>
                  <a:outerShdw blurRad="38100" dist="38100" dir="2700000" algn="tl">
                    <a:srgbClr val="C0C0C0"/>
                  </a:outerShdw>
                </a:effectLst>
                <a:latin typeface="Arial" charset="0"/>
                <a:ea typeface="宋体" pitchFamily="2" charset="-122"/>
              </a:defRPr>
            </a:lvl3pPr>
            <a:lvl4pPr>
              <a:defRPr sz="3600" b="1">
                <a:solidFill>
                  <a:srgbClr val="FF0000"/>
                </a:solidFill>
                <a:effectLst>
                  <a:outerShdw blurRad="38100" dist="38100" dir="2700000" algn="tl">
                    <a:srgbClr val="C0C0C0"/>
                  </a:outerShdw>
                </a:effectLst>
                <a:latin typeface="Arial" charset="0"/>
                <a:ea typeface="宋体" pitchFamily="2" charset="-122"/>
              </a:defRPr>
            </a:lvl4pPr>
            <a:lvl5pPr>
              <a:defRPr sz="3600" b="1">
                <a:solidFill>
                  <a:srgbClr val="FF0000"/>
                </a:solidFill>
                <a:effectLst>
                  <a:outerShdw blurRad="38100" dist="38100" dir="2700000" algn="tl">
                    <a:srgbClr val="C0C0C0"/>
                  </a:outerShdw>
                </a:effectLst>
                <a:latin typeface="Arial" charset="0"/>
                <a:ea typeface="宋体" pitchFamily="2" charset="-122"/>
              </a:defRPr>
            </a:lvl5pPr>
            <a:lvl6pPr marL="4572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6pPr>
            <a:lvl7pPr marL="9144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7pPr>
            <a:lvl8pPr marL="13716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8pPr>
            <a:lvl9pPr marL="18288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9pPr>
          </a:lstStyle>
          <a:p>
            <a:pPr>
              <a:defRPr/>
            </a:pPr>
            <a:r>
              <a:rPr lang="zh-CN" altLang="en-US" sz="3300" smtClean="0"/>
              <a:t>实际案例</a:t>
            </a:r>
          </a:p>
        </p:txBody>
      </p:sp>
      <p:sp>
        <p:nvSpPr>
          <p:cNvPr id="329733" name="Rectangle 5"/>
          <p:cNvSpPr>
            <a:spLocks noChangeArrowheads="1"/>
          </p:cNvSpPr>
          <p:nvPr/>
        </p:nvSpPr>
        <p:spPr bwMode="auto">
          <a:xfrm>
            <a:off x="2328863" y="1374775"/>
            <a:ext cx="4716462" cy="647700"/>
          </a:xfrm>
          <a:prstGeom prst="rect">
            <a:avLst/>
          </a:prstGeom>
          <a:solidFill>
            <a:srgbClr val="FFFFCC"/>
          </a:solidFill>
          <a:ln w="9525" algn="ctr">
            <a:solidFill>
              <a:srgbClr val="FF9900"/>
            </a:solidFill>
            <a:miter lim="800000"/>
            <a:headEnd/>
            <a:tailEnd/>
          </a:ln>
          <a:effectLst/>
          <a:extLst/>
        </p:spPr>
        <p:txBody>
          <a:bodyPr anchor="b"/>
          <a:lstStyle>
            <a:lvl1pPr>
              <a:defRPr sz="3600" b="1">
                <a:solidFill>
                  <a:srgbClr val="FF0000"/>
                </a:solidFill>
                <a:effectLst>
                  <a:outerShdw blurRad="38100" dist="38100" dir="2700000" algn="tl">
                    <a:srgbClr val="000000"/>
                  </a:outerShdw>
                </a:effectLst>
                <a:latin typeface="Arial" charset="0"/>
                <a:ea typeface="宋体" pitchFamily="2" charset="-122"/>
              </a:defRPr>
            </a:lvl1pPr>
            <a:lvl2pPr>
              <a:defRPr sz="3600" b="1">
                <a:solidFill>
                  <a:srgbClr val="FF0000"/>
                </a:solidFill>
                <a:effectLst>
                  <a:outerShdw blurRad="38100" dist="38100" dir="2700000" algn="tl">
                    <a:srgbClr val="000000"/>
                  </a:outerShdw>
                </a:effectLst>
                <a:latin typeface="Arial" charset="0"/>
                <a:ea typeface="宋体" pitchFamily="2" charset="-122"/>
              </a:defRPr>
            </a:lvl2pPr>
            <a:lvl3pPr>
              <a:defRPr sz="3600" b="1">
                <a:solidFill>
                  <a:srgbClr val="FF0000"/>
                </a:solidFill>
                <a:effectLst>
                  <a:outerShdw blurRad="38100" dist="38100" dir="2700000" algn="tl">
                    <a:srgbClr val="000000"/>
                  </a:outerShdw>
                </a:effectLst>
                <a:latin typeface="Arial" charset="0"/>
                <a:ea typeface="宋体" pitchFamily="2" charset="-122"/>
              </a:defRPr>
            </a:lvl3pPr>
            <a:lvl4pPr>
              <a:defRPr sz="3600" b="1">
                <a:solidFill>
                  <a:srgbClr val="FF0000"/>
                </a:solidFill>
                <a:effectLst>
                  <a:outerShdw blurRad="38100" dist="38100" dir="2700000" algn="tl">
                    <a:srgbClr val="000000"/>
                  </a:outerShdw>
                </a:effectLst>
                <a:latin typeface="Arial" charset="0"/>
                <a:ea typeface="宋体" pitchFamily="2" charset="-122"/>
              </a:defRPr>
            </a:lvl4pPr>
            <a:lvl5pPr>
              <a:defRPr sz="3600" b="1">
                <a:solidFill>
                  <a:srgbClr val="FF0000"/>
                </a:solidFill>
                <a:effectLst>
                  <a:outerShdw blurRad="38100" dist="38100" dir="2700000" algn="tl">
                    <a:srgbClr val="000000"/>
                  </a:outerShdw>
                </a:effectLst>
                <a:latin typeface="Arial" charset="0"/>
                <a:ea typeface="宋体" pitchFamily="2" charset="-122"/>
              </a:defRPr>
            </a:lvl5pPr>
            <a:lvl6pPr marL="4572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6pPr>
            <a:lvl7pPr marL="9144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7pPr>
            <a:lvl8pPr marL="13716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8pPr>
            <a:lvl9pPr marL="18288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9pPr>
          </a:lstStyle>
          <a:p>
            <a:pPr algn="ctr">
              <a:defRPr/>
            </a:pPr>
            <a:r>
              <a:rPr lang="zh-CN" altLang="en-US" sz="3000" dirty="0" smtClean="0">
                <a:solidFill>
                  <a:srgbClr val="0000FF"/>
                </a:solidFill>
              </a:rPr>
              <a:t>重视人的生理特点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29733"/>
                                        </p:tgtEl>
                                        <p:attrNameLst>
                                          <p:attrName>style.visibility</p:attrName>
                                        </p:attrNameLst>
                                      </p:cBhvr>
                                      <p:to>
                                        <p:strVal val="visible"/>
                                      </p:to>
                                    </p:set>
                                    <p:anim calcmode="lin" valueType="num">
                                      <p:cBhvr>
                                        <p:cTn id="7" dur="500" fill="hold"/>
                                        <p:tgtEl>
                                          <p:spTgt spid="329733"/>
                                        </p:tgtEl>
                                        <p:attrNameLst>
                                          <p:attrName>ppt_w</p:attrName>
                                        </p:attrNameLst>
                                      </p:cBhvr>
                                      <p:tavLst>
                                        <p:tav tm="0">
                                          <p:val>
                                            <p:fltVal val="0"/>
                                          </p:val>
                                        </p:tav>
                                        <p:tav tm="100000">
                                          <p:val>
                                            <p:strVal val="#ppt_w"/>
                                          </p:val>
                                        </p:tav>
                                      </p:tavLst>
                                    </p:anim>
                                    <p:anim calcmode="lin" valueType="num">
                                      <p:cBhvr>
                                        <p:cTn id="8" dur="500" fill="hold"/>
                                        <p:tgtEl>
                                          <p:spTgt spid="329733"/>
                                        </p:tgtEl>
                                        <p:attrNameLst>
                                          <p:attrName>ppt_h</p:attrName>
                                        </p:attrNameLst>
                                      </p:cBhvr>
                                      <p:tavLst>
                                        <p:tav tm="0">
                                          <p:val>
                                            <p:fltVal val="0"/>
                                          </p:val>
                                        </p:tav>
                                        <p:tav tm="100000">
                                          <p:val>
                                            <p:strVal val="#ppt_h"/>
                                          </p:val>
                                        </p:tav>
                                      </p:tavLst>
                                    </p:anim>
                                    <p:anim calcmode="lin" valueType="num">
                                      <p:cBhvr>
                                        <p:cTn id="9" dur="500" fill="hold"/>
                                        <p:tgtEl>
                                          <p:spTgt spid="329733"/>
                                        </p:tgtEl>
                                        <p:attrNameLst>
                                          <p:attrName>style.rotation</p:attrName>
                                        </p:attrNameLst>
                                      </p:cBhvr>
                                      <p:tavLst>
                                        <p:tav tm="0">
                                          <p:val>
                                            <p:fltVal val="360"/>
                                          </p:val>
                                        </p:tav>
                                        <p:tav tm="100000">
                                          <p:val>
                                            <p:fltVal val="0"/>
                                          </p:val>
                                        </p:tav>
                                      </p:tavLst>
                                    </p:anim>
                                    <p:animEffect transition="in" filter="fade">
                                      <p:cBhvr>
                                        <p:cTn id="10" dur="500"/>
                                        <p:tgtEl>
                                          <p:spTgt spid="329733"/>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29731">
                                            <p:txEl>
                                              <p:pRg st="0" end="0"/>
                                            </p:txEl>
                                          </p:spTgt>
                                        </p:tgtEl>
                                        <p:attrNameLst>
                                          <p:attrName>style.visibility</p:attrName>
                                        </p:attrNameLst>
                                      </p:cBhvr>
                                      <p:to>
                                        <p:strVal val="visible"/>
                                      </p:to>
                                    </p:set>
                                    <p:animEffect transition="in" filter="wipe(left)">
                                      <p:cBhvr>
                                        <p:cTn id="14" dur="500"/>
                                        <p:tgtEl>
                                          <p:spTgt spid="329731">
                                            <p:txEl>
                                              <p:pRg st="0" end="0"/>
                                            </p:txEl>
                                          </p:spTgt>
                                        </p:tgtEl>
                                      </p:cBhvr>
                                    </p:animEffect>
                                  </p:childTnLst>
                                </p:cTn>
                              </p:par>
                            </p:childTnLst>
                          </p:cTn>
                        </p:par>
                        <p:par>
                          <p:cTn id="15" fill="hold" nodeType="afterGroup">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29731">
                                            <p:txEl>
                                              <p:pRg st="1" end="1"/>
                                            </p:txEl>
                                          </p:spTgt>
                                        </p:tgtEl>
                                        <p:attrNameLst>
                                          <p:attrName>style.visibility</p:attrName>
                                        </p:attrNameLst>
                                      </p:cBhvr>
                                      <p:to>
                                        <p:strVal val="visible"/>
                                      </p:to>
                                    </p:set>
                                    <p:animEffect transition="in" filter="wipe(left)">
                                      <p:cBhvr>
                                        <p:cTn id="18" dur="500"/>
                                        <p:tgtEl>
                                          <p:spTgt spid="329731">
                                            <p:txEl>
                                              <p:pRg st="1" end="1"/>
                                            </p:txEl>
                                          </p:spTgt>
                                        </p:tgtEl>
                                      </p:cBhvr>
                                    </p:animEffect>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29731">
                                            <p:txEl>
                                              <p:pRg st="2" end="2"/>
                                            </p:txEl>
                                          </p:spTgt>
                                        </p:tgtEl>
                                        <p:attrNameLst>
                                          <p:attrName>style.visibility</p:attrName>
                                        </p:attrNameLst>
                                      </p:cBhvr>
                                      <p:to>
                                        <p:strVal val="visible"/>
                                      </p:to>
                                    </p:set>
                                    <p:animEffect transition="in" filter="wipe(left)">
                                      <p:cBhvr>
                                        <p:cTn id="22" dur="500"/>
                                        <p:tgtEl>
                                          <p:spTgt spid="3297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build="p"/>
      <p:bldP spid="3297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020762"/>
          </a:xfrm>
        </p:spPr>
        <p:txBody>
          <a:bodyPr/>
          <a:lstStyle/>
          <a:p>
            <a:pPr>
              <a:defRPr/>
            </a:pPr>
            <a:r>
              <a:rPr lang="zh-CN" altLang="en-US" dirty="0" smtClean="0"/>
              <a:t>进度与费用之间的关系</a:t>
            </a:r>
            <a:endParaRPr lang="zh-CN" altLang="en-US" dirty="0"/>
          </a:p>
        </p:txBody>
      </p:sp>
      <p:sp>
        <p:nvSpPr>
          <p:cNvPr id="3" name="内容占位符 2"/>
          <p:cNvSpPr>
            <a:spLocks noGrp="1"/>
          </p:cNvSpPr>
          <p:nvPr>
            <p:ph idx="1"/>
          </p:nvPr>
        </p:nvSpPr>
        <p:spPr>
          <a:xfrm>
            <a:off x="457200" y="1357313"/>
            <a:ext cx="8329613" cy="4773612"/>
          </a:xfrm>
        </p:spPr>
        <p:txBody>
          <a:bodyPr/>
          <a:lstStyle/>
          <a:p>
            <a:pPr>
              <a:defRPr/>
            </a:pPr>
            <a:r>
              <a:rPr lang="zh-CN" altLang="en-US" dirty="0" smtClean="0"/>
              <a:t>进度压缩与费用之间不是</a:t>
            </a:r>
            <a:r>
              <a:rPr lang="zh-CN" altLang="en-US" u="sng" dirty="0" smtClean="0"/>
              <a:t>总能</a:t>
            </a:r>
            <a:r>
              <a:rPr lang="zh-CN" altLang="en-US" dirty="0" smtClean="0"/>
              <a:t>呈现正比关系</a:t>
            </a:r>
            <a:endParaRPr lang="en-US" altLang="zh-CN" dirty="0" smtClean="0"/>
          </a:p>
          <a:p>
            <a:pPr>
              <a:defRPr/>
            </a:pPr>
            <a:r>
              <a:rPr lang="zh-CN" altLang="en-US" dirty="0" smtClean="0"/>
              <a:t>当进度被压缩到“正常”范围之外，工作量会急剧上升，费用会迅速增加</a:t>
            </a:r>
            <a:r>
              <a:rPr lang="zh-CN" altLang="en-US" dirty="0" smtClean="0">
                <a:effectLst/>
                <a:latin typeface="楷体_GB2312" pitchFamily="49" charset="-122"/>
                <a:ea typeface="楷体_GB2312" pitchFamily="49" charset="-122"/>
              </a:rPr>
              <a:t>。</a:t>
            </a:r>
            <a:endParaRPr lang="en-US" altLang="zh-CN" dirty="0" smtClean="0"/>
          </a:p>
          <a:p>
            <a:pPr>
              <a:defRPr/>
            </a:pPr>
            <a:r>
              <a:rPr lang="zh-CN" altLang="en-US" dirty="0" smtClean="0"/>
              <a:t>软件项目存在一个</a:t>
            </a:r>
            <a:endParaRPr lang="en-US" altLang="zh-CN" dirty="0" smtClean="0"/>
          </a:p>
          <a:p>
            <a:pPr>
              <a:buNone/>
              <a:defRPr/>
            </a:pPr>
            <a:r>
              <a:rPr lang="zh-CN" altLang="en-US" dirty="0" smtClean="0"/>
              <a:t>可能的最短进度</a:t>
            </a:r>
            <a:r>
              <a:rPr lang="zh-CN" altLang="en-US" dirty="0" smtClean="0">
                <a:effectLst/>
                <a:latin typeface="楷体_GB2312" pitchFamily="49" charset="-122"/>
                <a:ea typeface="楷体_GB2312" pitchFamily="49" charset="-122"/>
              </a:rPr>
              <a:t>。</a:t>
            </a:r>
            <a:endParaRPr lang="en-US" altLang="zh-CN" dirty="0" smtClean="0"/>
          </a:p>
          <a:p>
            <a:pPr>
              <a:defRPr/>
            </a:pPr>
            <a:r>
              <a:rPr lang="zh-CN" altLang="en-US" dirty="0" smtClean="0">
                <a:solidFill>
                  <a:srgbClr val="0000FF"/>
                </a:solidFill>
              </a:rPr>
              <a:t>这个进度是不能突破的</a:t>
            </a:r>
            <a:endParaRPr lang="en-US" altLang="zh-CN" dirty="0" smtClean="0">
              <a:solidFill>
                <a:srgbClr val="0000FF"/>
              </a:solidFill>
            </a:endParaRPr>
          </a:p>
          <a:p>
            <a:pPr>
              <a:defRPr/>
            </a:pPr>
            <a:r>
              <a:rPr lang="zh-CN" altLang="en-US" dirty="0" smtClean="0">
                <a:solidFill>
                  <a:srgbClr val="0000FF"/>
                </a:solidFill>
              </a:rPr>
              <a:t>无论你多聪明、多努力</a:t>
            </a:r>
            <a:endParaRPr lang="en-US" altLang="zh-CN" dirty="0" smtClean="0">
              <a:solidFill>
                <a:srgbClr val="0000FF"/>
              </a:solidFill>
            </a:endParaRPr>
          </a:p>
          <a:p>
            <a:pPr>
              <a:buFont typeface="Wingdings" pitchFamily="2" charset="2"/>
              <a:buNone/>
              <a:defRPr/>
            </a:pPr>
            <a:r>
              <a:rPr lang="zh-CN" altLang="en-US" dirty="0" smtClean="0">
                <a:solidFill>
                  <a:srgbClr val="0000FF"/>
                </a:solidFill>
              </a:rPr>
              <a:t>多有创造性、多大团队。</a:t>
            </a:r>
            <a:endParaRPr lang="zh-CN" altLang="en-US" dirty="0">
              <a:solidFill>
                <a:srgbClr val="0000FF"/>
              </a:solidFill>
            </a:endParaRPr>
          </a:p>
        </p:txBody>
      </p:sp>
      <p:sp>
        <p:nvSpPr>
          <p:cNvPr id="6349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996A638-B728-4B3E-B8F6-9A29483EAF4E}" type="slidenum">
              <a:rPr lang="en-US" altLang="zh-CN" smtClean="0">
                <a:solidFill>
                  <a:srgbClr val="FF0000"/>
                </a:solidFill>
              </a:rPr>
              <a:pPr eaLnBrk="1" hangingPunct="1"/>
              <a:t>53</a:t>
            </a:fld>
            <a:endParaRPr lang="en-US" altLang="zh-CN" smtClean="0">
              <a:solidFill>
                <a:srgbClr val="FF0000"/>
              </a:solidFill>
            </a:endParaRPr>
          </a:p>
        </p:txBody>
      </p:sp>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3143250"/>
            <a:ext cx="4143375"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164866"/>
                                        </p:tgtEl>
                                        <p:attrNameLst>
                                          <p:attrName>style.visibility</p:attrName>
                                        </p:attrNameLst>
                                      </p:cBhvr>
                                      <p:to>
                                        <p:strVal val="visible"/>
                                      </p:to>
                                    </p:set>
                                    <p:anim calcmode="lin" valueType="num">
                                      <p:cBhvr>
                                        <p:cTn id="7" dur="1000" fill="hold"/>
                                        <p:tgtEl>
                                          <p:spTgt spid="164866"/>
                                        </p:tgtEl>
                                        <p:attrNameLst>
                                          <p:attrName>ppt_w</p:attrName>
                                        </p:attrNameLst>
                                      </p:cBhvr>
                                      <p:tavLst>
                                        <p:tav tm="0">
                                          <p:val>
                                            <p:fltVal val="0"/>
                                          </p:val>
                                        </p:tav>
                                        <p:tav tm="100000">
                                          <p:val>
                                            <p:strVal val="#ppt_w"/>
                                          </p:val>
                                        </p:tav>
                                      </p:tavLst>
                                    </p:anim>
                                    <p:anim calcmode="lin" valueType="num">
                                      <p:cBhvr>
                                        <p:cTn id="8" dur="1000" fill="hold"/>
                                        <p:tgtEl>
                                          <p:spTgt spid="164866"/>
                                        </p:tgtEl>
                                        <p:attrNameLst>
                                          <p:attrName>ppt_h</p:attrName>
                                        </p:attrNameLst>
                                      </p:cBhvr>
                                      <p:tavLst>
                                        <p:tav tm="0">
                                          <p:val>
                                            <p:fltVal val="0"/>
                                          </p:val>
                                        </p:tav>
                                        <p:tav tm="100000">
                                          <p:val>
                                            <p:strVal val="#ppt_h"/>
                                          </p:val>
                                        </p:tav>
                                      </p:tavLst>
                                    </p:anim>
                                    <p:anim calcmode="lin" valueType="num">
                                      <p:cBhvr>
                                        <p:cTn id="9" dur="1000" fill="hold"/>
                                        <p:tgtEl>
                                          <p:spTgt spid="164866"/>
                                        </p:tgtEl>
                                        <p:attrNameLst>
                                          <p:attrName>style.rotation</p:attrName>
                                        </p:attrNameLst>
                                      </p:cBhvr>
                                      <p:tavLst>
                                        <p:tav tm="0">
                                          <p:val>
                                            <p:fltVal val="90"/>
                                          </p:val>
                                        </p:tav>
                                        <p:tav tm="100000">
                                          <p:val>
                                            <p:fltVal val="0"/>
                                          </p:val>
                                        </p:tav>
                                      </p:tavLst>
                                    </p:anim>
                                    <p:animEffect transition="in" filter="fade">
                                      <p:cBhvr>
                                        <p:cTn id="10" dur="1000"/>
                                        <p:tgtEl>
                                          <p:spTgt spid="16486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nodeType="after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nodeType="after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500"/>
                            </p:stCondLst>
                            <p:childTnLst>
                              <p:par>
                                <p:cTn id="35" presetID="2" presetClass="entr" presetSubtype="4"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1000"/>
                            </p:stCondLst>
                            <p:childTnLst>
                              <p:par>
                                <p:cTn id="40" presetID="2" presetClass="entr" presetSubtype="4" fill="hold" grpId="0" nodeType="after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1500"/>
                            </p:stCondLst>
                            <p:childTnLst>
                              <p:par>
                                <p:cTn id="45" presetID="2" presetClass="entr" presetSubtype="4" fill="hold" grpId="0"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b="1" smtClean="0"/>
              <a:t>进度编制的结果</a:t>
            </a:r>
          </a:p>
        </p:txBody>
      </p:sp>
      <p:sp>
        <p:nvSpPr>
          <p:cNvPr id="114691" name="Rectangle 3"/>
          <p:cNvSpPr>
            <a:spLocks noGrp="1" noChangeArrowheads="1"/>
          </p:cNvSpPr>
          <p:nvPr>
            <p:ph type="body" idx="1"/>
          </p:nvPr>
        </p:nvSpPr>
        <p:spPr/>
        <p:txBody>
          <a:bodyPr/>
          <a:lstStyle/>
          <a:p>
            <a:pPr eaLnBrk="1" hangingPunct="1">
              <a:buFont typeface="Wingdings" pitchFamily="2" charset="2"/>
              <a:buNone/>
            </a:pPr>
            <a:r>
              <a:rPr lang="en-US" altLang="zh-CN" b="1" dirty="0" smtClean="0"/>
              <a:t>1.</a:t>
            </a:r>
            <a:r>
              <a:rPr lang="zh-CN" altLang="en-US" b="1" dirty="0" smtClean="0"/>
              <a:t>项目进度：项目进度至少要包括每一具体活动的计划开始日期和期望完成日期。 </a:t>
            </a:r>
          </a:p>
          <a:p>
            <a:pPr eaLnBrk="1" hangingPunct="1">
              <a:buFont typeface="Wingdings" pitchFamily="2" charset="2"/>
              <a:buNone/>
            </a:pPr>
            <a:endParaRPr lang="zh-CN" altLang="en-US" b="1" dirty="0" smtClean="0"/>
          </a:p>
          <a:p>
            <a:pPr eaLnBrk="1" hangingPunct="1">
              <a:buFont typeface="Wingdings" pitchFamily="2" charset="2"/>
              <a:buNone/>
            </a:pPr>
            <a:r>
              <a:rPr lang="en-US" altLang="zh-CN" b="1" dirty="0" smtClean="0"/>
              <a:t>2.</a:t>
            </a:r>
            <a:r>
              <a:rPr lang="zh-CN" altLang="en-US" b="1" dirty="0" smtClean="0"/>
              <a:t>详细说明：项目进度的详细说明要包括对所有</a:t>
            </a:r>
            <a:r>
              <a:rPr lang="zh-CN" altLang="en-US" b="1" dirty="0" smtClean="0">
                <a:solidFill>
                  <a:srgbClr val="0033CC"/>
                </a:solidFill>
              </a:rPr>
              <a:t>备注、假设和限制</a:t>
            </a:r>
            <a:r>
              <a:rPr lang="zh-CN" altLang="en-US" b="1" dirty="0" smtClean="0"/>
              <a:t>的文字叙述。</a:t>
            </a:r>
          </a:p>
          <a:p>
            <a:pPr eaLnBrk="1" hangingPunct="1">
              <a:buFont typeface="Wingdings" pitchFamily="2" charset="2"/>
              <a:buNone/>
            </a:pPr>
            <a:endParaRPr lang="zh-CN" altLang="en-US" b="1" dirty="0" smtClean="0"/>
          </a:p>
          <a:p>
            <a:pPr eaLnBrk="1" hangingPunct="1">
              <a:buFont typeface="Wingdings" pitchFamily="2" charset="2"/>
              <a:buNone/>
            </a:pPr>
            <a:r>
              <a:rPr lang="en-US" altLang="zh-CN" b="1" dirty="0" smtClean="0"/>
              <a:t>3.</a:t>
            </a:r>
            <a:r>
              <a:rPr lang="zh-CN" altLang="en-US" b="1" dirty="0" smtClean="0"/>
              <a:t>进度管理计划：进度管理计划是指对进度的改变应如何加以管理。根据实际需要，进度管理计划可做得非常详细也可粗框架，它是整个项目计划的一部分。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 calcmode="lin" valueType="num">
                                      <p:cBhvr additive="base">
                                        <p:cTn id="7" dur="500" fill="hold"/>
                                        <p:tgtEl>
                                          <p:spTgt spid="1146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46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4691">
                                            <p:txEl>
                                              <p:pRg st="2" end="2"/>
                                            </p:txEl>
                                          </p:spTgt>
                                        </p:tgtEl>
                                        <p:attrNameLst>
                                          <p:attrName>style.visibility</p:attrName>
                                        </p:attrNameLst>
                                      </p:cBhvr>
                                      <p:to>
                                        <p:strVal val="visible"/>
                                      </p:to>
                                    </p:set>
                                    <p:anim calcmode="lin" valueType="num">
                                      <p:cBhvr additive="base">
                                        <p:cTn id="13" dur="500" fill="hold"/>
                                        <p:tgtEl>
                                          <p:spTgt spid="1146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46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4691">
                                            <p:txEl>
                                              <p:pRg st="4" end="4"/>
                                            </p:txEl>
                                          </p:spTgt>
                                        </p:tgtEl>
                                        <p:attrNameLst>
                                          <p:attrName>style.visibility</p:attrName>
                                        </p:attrNameLst>
                                      </p:cBhvr>
                                      <p:to>
                                        <p:strVal val="visible"/>
                                      </p:to>
                                    </p:set>
                                    <p:anim calcmode="lin" valueType="num">
                                      <p:cBhvr additive="base">
                                        <p:cTn id="19" dur="500" fill="hold"/>
                                        <p:tgtEl>
                                          <p:spTgt spid="11469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469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b="1" smtClean="0"/>
              <a:t>项目时间管理内容纲要</a:t>
            </a:r>
          </a:p>
        </p:txBody>
      </p:sp>
      <p:sp>
        <p:nvSpPr>
          <p:cNvPr id="65539" name="Rectangle 3"/>
          <p:cNvSpPr>
            <a:spLocks noGrp="1" noChangeArrowheads="1"/>
          </p:cNvSpPr>
          <p:nvPr>
            <p:ph type="body" idx="1"/>
          </p:nvPr>
        </p:nvSpPr>
        <p:spPr>
          <a:xfrm>
            <a:off x="323850" y="1268413"/>
            <a:ext cx="8534400" cy="2881312"/>
          </a:xfrm>
        </p:spPr>
        <p:txBody>
          <a:bodyPr/>
          <a:lstStyle/>
          <a:p>
            <a:pPr eaLnBrk="1" hangingPunct="1">
              <a:buFont typeface="Wingdings" pitchFamily="2" charset="2"/>
              <a:buNone/>
            </a:pPr>
            <a:r>
              <a:rPr lang="en-US" altLang="zh-CN" sz="3200" b="1" dirty="0" smtClean="0"/>
              <a:t>1.</a:t>
            </a:r>
            <a:r>
              <a:rPr lang="zh-CN" altLang="en-US" sz="3200" b="1" dirty="0" smtClean="0"/>
              <a:t>项目时间管理概述与重要性</a:t>
            </a:r>
          </a:p>
          <a:p>
            <a:pPr eaLnBrk="1" hangingPunct="1">
              <a:buFont typeface="Wingdings" pitchFamily="2" charset="2"/>
              <a:buNone/>
            </a:pPr>
            <a:r>
              <a:rPr lang="en-US" altLang="zh-CN" sz="3200" b="1" dirty="0" smtClean="0"/>
              <a:t>2.</a:t>
            </a:r>
            <a:r>
              <a:rPr lang="zh-CN" altLang="en-US" sz="3200" b="1" dirty="0" smtClean="0"/>
              <a:t>项目时间管理的过程</a:t>
            </a:r>
          </a:p>
          <a:p>
            <a:pPr eaLnBrk="1" hangingPunct="1">
              <a:buFont typeface="Wingdings" pitchFamily="2" charset="2"/>
              <a:buNone/>
            </a:pPr>
            <a:r>
              <a:rPr lang="en-US" altLang="zh-CN" sz="3200" b="1" dirty="0" smtClean="0">
                <a:solidFill>
                  <a:srgbClr val="FF3300"/>
                </a:solidFill>
              </a:rPr>
              <a:t>3. </a:t>
            </a:r>
            <a:r>
              <a:rPr lang="zh-CN" altLang="en-US" sz="3200" b="1" dirty="0" smtClean="0">
                <a:solidFill>
                  <a:srgbClr val="FF3300"/>
                </a:solidFill>
              </a:rPr>
              <a:t>控制项目的进度</a:t>
            </a:r>
          </a:p>
          <a:p>
            <a:pPr eaLnBrk="1" hangingPunct="1">
              <a:buFont typeface="Wingdings" pitchFamily="2" charset="2"/>
              <a:buNone/>
            </a:pPr>
            <a:r>
              <a:rPr lang="en-US" altLang="zh-CN" sz="3200" b="1" dirty="0" smtClean="0"/>
              <a:t>4.</a:t>
            </a:r>
            <a:r>
              <a:rPr lang="zh-CN" altLang="en-US" sz="3200" b="1" dirty="0" smtClean="0"/>
              <a:t>案例分析</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zh-CN" altLang="en-US" b="1" smtClean="0"/>
              <a:t>项目进度控制</a:t>
            </a:r>
          </a:p>
        </p:txBody>
      </p:sp>
      <p:sp>
        <p:nvSpPr>
          <p:cNvPr id="115715" name="Rectangle 3"/>
          <p:cNvSpPr>
            <a:spLocks noGrp="1" noChangeArrowheads="1"/>
          </p:cNvSpPr>
          <p:nvPr>
            <p:ph type="body" idx="1"/>
          </p:nvPr>
        </p:nvSpPr>
        <p:spPr>
          <a:xfrm>
            <a:off x="214313" y="1066800"/>
            <a:ext cx="8534400" cy="4090988"/>
          </a:xfrm>
        </p:spPr>
        <p:txBody>
          <a:bodyPr/>
          <a:lstStyle/>
          <a:p>
            <a:pPr marL="900113" indent="-900113" eaLnBrk="1" hangingPunct="1">
              <a:lnSpc>
                <a:spcPct val="150000"/>
              </a:lnSpc>
              <a:spcBef>
                <a:spcPct val="0"/>
              </a:spcBef>
              <a:buFont typeface="Wingdings" pitchFamily="2" charset="2"/>
              <a:buNone/>
            </a:pPr>
            <a:r>
              <a:rPr lang="zh-CN" altLang="en-US" b="1" dirty="0" smtClean="0">
                <a:solidFill>
                  <a:srgbClr val="0033CC"/>
                </a:solidFill>
              </a:rPr>
              <a:t>进度控制是指</a:t>
            </a:r>
            <a:r>
              <a:rPr lang="en-US" altLang="zh-CN" b="1" dirty="0" smtClean="0">
                <a:solidFill>
                  <a:srgbClr val="0033CC"/>
                </a:solidFill>
              </a:rPr>
              <a:t>:</a:t>
            </a:r>
          </a:p>
          <a:p>
            <a:pPr marL="900113" indent="-900113" eaLnBrk="1" hangingPunct="1">
              <a:lnSpc>
                <a:spcPct val="150000"/>
              </a:lnSpc>
              <a:spcBef>
                <a:spcPct val="0"/>
              </a:spcBef>
              <a:buFont typeface="Wingdings" pitchFamily="2" charset="2"/>
              <a:buNone/>
            </a:pPr>
            <a:r>
              <a:rPr lang="zh-CN" altLang="en-US" b="1" dirty="0" smtClean="0"/>
              <a:t>（</a:t>
            </a:r>
            <a:r>
              <a:rPr lang="en-US" altLang="zh-CN" b="1" dirty="0" smtClean="0"/>
              <a:t>1</a:t>
            </a:r>
            <a:r>
              <a:rPr lang="zh-CN" altLang="en-US" b="1" dirty="0" smtClean="0"/>
              <a:t>）确定原有的进度已经发生改变</a:t>
            </a:r>
          </a:p>
          <a:p>
            <a:pPr marL="900113" indent="-900113" eaLnBrk="1" hangingPunct="1">
              <a:lnSpc>
                <a:spcPct val="150000"/>
              </a:lnSpc>
              <a:spcBef>
                <a:spcPct val="0"/>
              </a:spcBef>
              <a:buFont typeface="Wingdings" pitchFamily="2" charset="2"/>
              <a:buNone/>
            </a:pPr>
            <a:r>
              <a:rPr lang="zh-CN" altLang="en-US" b="1" dirty="0" smtClean="0"/>
              <a:t>（</a:t>
            </a:r>
            <a:r>
              <a:rPr lang="en-US" altLang="zh-CN" b="1" dirty="0" smtClean="0"/>
              <a:t>2</a:t>
            </a:r>
            <a:r>
              <a:rPr lang="zh-CN" altLang="en-US" b="1" dirty="0" smtClean="0"/>
              <a:t>）改变某些因素使进度朝有利方向改变</a:t>
            </a:r>
          </a:p>
          <a:p>
            <a:pPr marL="900113" indent="-900113" eaLnBrk="1" hangingPunct="1">
              <a:lnSpc>
                <a:spcPct val="150000"/>
              </a:lnSpc>
              <a:spcBef>
                <a:spcPct val="0"/>
              </a:spcBef>
              <a:buFont typeface="Wingdings" pitchFamily="2" charset="2"/>
              <a:buNone/>
            </a:pPr>
            <a:r>
              <a:rPr lang="zh-CN" altLang="en-US" b="1" dirty="0" smtClean="0"/>
              <a:t>（</a:t>
            </a:r>
            <a:r>
              <a:rPr lang="en-US" altLang="zh-CN" b="1" dirty="0" smtClean="0"/>
              <a:t>3</a:t>
            </a:r>
            <a:r>
              <a:rPr lang="zh-CN" altLang="en-US" b="1" dirty="0" smtClean="0"/>
              <a:t>）当实际进度发生改变时要加以控制，进度计划控制必须和其它控制过程结合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5715">
                                            <p:txEl>
                                              <p:pRg st="1" end="1"/>
                                            </p:txEl>
                                          </p:spTgt>
                                        </p:tgtEl>
                                        <p:attrNameLst>
                                          <p:attrName>style.visibility</p:attrName>
                                        </p:attrNameLst>
                                      </p:cBhvr>
                                      <p:to>
                                        <p:strVal val="visible"/>
                                      </p:to>
                                    </p:set>
                                    <p:anim calcmode="lin" valueType="num">
                                      <p:cBhvr additive="base">
                                        <p:cTn id="7" dur="500" fill="hold"/>
                                        <p:tgtEl>
                                          <p:spTgt spid="11571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 calcmode="lin" valueType="num">
                                      <p:cBhvr additive="base">
                                        <p:cTn id="13" dur="5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7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5715">
                                            <p:txEl>
                                              <p:pRg st="3" end="3"/>
                                            </p:txEl>
                                          </p:spTgt>
                                        </p:tgtEl>
                                        <p:attrNameLst>
                                          <p:attrName>style.visibility</p:attrName>
                                        </p:attrNameLst>
                                      </p:cBhvr>
                                      <p:to>
                                        <p:strVal val="visible"/>
                                      </p:to>
                                    </p:set>
                                    <p:anim calcmode="lin" valueType="num">
                                      <p:cBhvr additive="base">
                                        <p:cTn id="19" dur="500" fill="hold"/>
                                        <p:tgtEl>
                                          <p:spTgt spid="1157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57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b="1" smtClean="0"/>
              <a:t>项目进度控制</a:t>
            </a:r>
          </a:p>
        </p:txBody>
      </p:sp>
      <p:sp>
        <p:nvSpPr>
          <p:cNvPr id="140291" name="Rectangle 3"/>
          <p:cNvSpPr>
            <a:spLocks noGrp="1" noChangeArrowheads="1"/>
          </p:cNvSpPr>
          <p:nvPr>
            <p:ph type="body" idx="1"/>
          </p:nvPr>
        </p:nvSpPr>
        <p:spPr>
          <a:xfrm>
            <a:off x="304800" y="1066800"/>
            <a:ext cx="8534400" cy="5314950"/>
          </a:xfrm>
        </p:spPr>
        <p:txBody>
          <a:bodyPr/>
          <a:lstStyle/>
          <a:p>
            <a:pPr eaLnBrk="1" hangingPunct="1">
              <a:buFont typeface="Wingdings" pitchFamily="2" charset="2"/>
              <a:buNone/>
            </a:pPr>
            <a:r>
              <a:rPr lang="zh-CN" altLang="en-US" b="1" dirty="0" smtClean="0"/>
              <a:t>可以用不同的方式进行追踪：</a:t>
            </a:r>
          </a:p>
          <a:p>
            <a:pPr eaLnBrk="1" hangingPunct="1"/>
            <a:r>
              <a:rPr lang="zh-CN" altLang="en-US" b="1" dirty="0" smtClean="0">
                <a:solidFill>
                  <a:srgbClr val="0033CC"/>
                </a:solidFill>
              </a:rPr>
              <a:t>定期举行项目状态会议。</a:t>
            </a:r>
            <a:r>
              <a:rPr lang="zh-CN" altLang="en-US" b="1" dirty="0" smtClean="0"/>
              <a:t>在会上，每一位项目成员报告他的进展和遇到的问题。</a:t>
            </a:r>
          </a:p>
          <a:p>
            <a:pPr eaLnBrk="1" hangingPunct="1"/>
            <a:r>
              <a:rPr lang="zh-CN" altLang="en-US" b="1" dirty="0" smtClean="0"/>
              <a:t>评价在实施过程（如软件工程过程中）所产生的所有评审的结果。</a:t>
            </a:r>
          </a:p>
          <a:p>
            <a:pPr eaLnBrk="1" hangingPunct="1"/>
            <a:r>
              <a:rPr lang="zh-CN" altLang="en-US" b="1" dirty="0" smtClean="0"/>
              <a:t>确定由项目的计划进度所安排的里程碑。</a:t>
            </a:r>
          </a:p>
          <a:p>
            <a:pPr eaLnBrk="1" hangingPunct="1"/>
            <a:r>
              <a:rPr lang="zh-CN" altLang="en-US" b="1" dirty="0" smtClean="0"/>
              <a:t>比较所列出的每一个项目任务的实际开始时间和计划开始时间。</a:t>
            </a:r>
          </a:p>
          <a:p>
            <a:pPr eaLnBrk="1" hangingPunct="1"/>
            <a:r>
              <a:rPr lang="zh-CN" altLang="en-US" b="1" dirty="0" smtClean="0"/>
              <a:t>非正式地与开发人员交谈，以得到他们对开发进展和刚冒头的问题的客观评价。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anim calcmode="lin" valueType="num">
                                      <p:cBhvr additive="base">
                                        <p:cTn id="7" dur="500" fill="hold"/>
                                        <p:tgtEl>
                                          <p:spTgt spid="1402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2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0291">
                                            <p:txEl>
                                              <p:pRg st="2" end="2"/>
                                            </p:txEl>
                                          </p:spTgt>
                                        </p:tgtEl>
                                        <p:attrNameLst>
                                          <p:attrName>style.visibility</p:attrName>
                                        </p:attrNameLst>
                                      </p:cBhvr>
                                      <p:to>
                                        <p:strVal val="visible"/>
                                      </p:to>
                                    </p:set>
                                    <p:anim calcmode="lin" valueType="num">
                                      <p:cBhvr additive="base">
                                        <p:cTn id="13" dur="500" fill="hold"/>
                                        <p:tgtEl>
                                          <p:spTgt spid="1402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2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0291">
                                            <p:txEl>
                                              <p:pRg st="3" end="3"/>
                                            </p:txEl>
                                          </p:spTgt>
                                        </p:tgtEl>
                                        <p:attrNameLst>
                                          <p:attrName>style.visibility</p:attrName>
                                        </p:attrNameLst>
                                      </p:cBhvr>
                                      <p:to>
                                        <p:strVal val="visible"/>
                                      </p:to>
                                    </p:set>
                                    <p:anim calcmode="lin" valueType="num">
                                      <p:cBhvr additive="base">
                                        <p:cTn id="19" dur="500" fill="hold"/>
                                        <p:tgtEl>
                                          <p:spTgt spid="1402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02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0291">
                                            <p:txEl>
                                              <p:pRg st="4" end="4"/>
                                            </p:txEl>
                                          </p:spTgt>
                                        </p:tgtEl>
                                        <p:attrNameLst>
                                          <p:attrName>style.visibility</p:attrName>
                                        </p:attrNameLst>
                                      </p:cBhvr>
                                      <p:to>
                                        <p:strVal val="visible"/>
                                      </p:to>
                                    </p:set>
                                    <p:anim calcmode="lin" valueType="num">
                                      <p:cBhvr additive="base">
                                        <p:cTn id="25" dur="500" fill="hold"/>
                                        <p:tgtEl>
                                          <p:spTgt spid="14029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02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0291">
                                            <p:txEl>
                                              <p:pRg st="5" end="5"/>
                                            </p:txEl>
                                          </p:spTgt>
                                        </p:tgtEl>
                                        <p:attrNameLst>
                                          <p:attrName>style.visibility</p:attrName>
                                        </p:attrNameLst>
                                      </p:cBhvr>
                                      <p:to>
                                        <p:strVal val="visible"/>
                                      </p:to>
                                    </p:set>
                                    <p:anim calcmode="lin" valueType="num">
                                      <p:cBhvr additive="base">
                                        <p:cTn id="31" dur="500" fill="hold"/>
                                        <p:tgtEl>
                                          <p:spTgt spid="14029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02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b="1" dirty="0" smtClean="0"/>
              <a:t>软件项目进度控制</a:t>
            </a:r>
          </a:p>
        </p:txBody>
      </p:sp>
      <p:sp>
        <p:nvSpPr>
          <p:cNvPr id="68611" name="Rectangle 3"/>
          <p:cNvSpPr>
            <a:spLocks noGrp="1" noChangeArrowheads="1"/>
          </p:cNvSpPr>
          <p:nvPr>
            <p:ph type="body" idx="1"/>
          </p:nvPr>
        </p:nvSpPr>
        <p:spPr/>
        <p:txBody>
          <a:bodyPr/>
          <a:lstStyle/>
          <a:p>
            <a:pPr eaLnBrk="1" hangingPunct="1">
              <a:buFont typeface="Wingdings" pitchFamily="2" charset="2"/>
              <a:buNone/>
            </a:pPr>
            <a:endParaRPr lang="zh-CN" altLang="zh-CN" smtClean="0"/>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875"/>
            <a:ext cx="9144000"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Oval 5"/>
          <p:cNvSpPr>
            <a:spLocks noChangeArrowheads="1"/>
          </p:cNvSpPr>
          <p:nvPr/>
        </p:nvSpPr>
        <p:spPr bwMode="auto">
          <a:xfrm>
            <a:off x="5435600" y="2060575"/>
            <a:ext cx="3419475" cy="15827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zh-C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1042988" y="1484313"/>
            <a:ext cx="7772400" cy="4608512"/>
          </a:xfrm>
        </p:spPr>
        <p:txBody>
          <a:bodyPr/>
          <a:lstStyle/>
          <a:p>
            <a:pPr eaLnBrk="1" hangingPunct="1">
              <a:lnSpc>
                <a:spcPts val="3500"/>
              </a:lnSpc>
              <a:spcBef>
                <a:spcPct val="0"/>
              </a:spcBef>
              <a:buFont typeface="Wingdings" pitchFamily="2" charset="2"/>
              <a:buNone/>
            </a:pPr>
            <a:r>
              <a:rPr lang="en-US" altLang="zh-CN" sz="2800" b="1" smtClean="0"/>
              <a:t>   </a:t>
            </a:r>
            <a:r>
              <a:rPr lang="zh-CN" altLang="en-US" sz="2800" b="1" smtClean="0"/>
              <a:t>苏</a:t>
            </a:r>
            <a:r>
              <a:rPr lang="en-US" altLang="zh-CN" sz="2800" b="1" smtClean="0"/>
              <a:t>.</a:t>
            </a:r>
            <a:r>
              <a:rPr lang="zh-CN" altLang="en-US" sz="2800" b="1" smtClean="0"/>
              <a:t>约翰逊是一家咨询公司的项目经理，该公司已签定合同，向一所当地大学提供一个新的在线注册系统。该套系统必须在五一前能够运行，这样学生就能够用它在秋季这个学期进行注册。如果到那时系统还不能运行，她的公司要受到严厉的合同惩罚条款的制裁；如果工作完成得漂亮，苏和她的团队就会得到一笔丰厚的奖金。苏知道，达到进度要求的控制范围、成本和质量是她的责任。她和她的团队制定了一套详细的进度计划和网络图，以帮助组织项目。</a:t>
            </a:r>
          </a:p>
        </p:txBody>
      </p:sp>
      <p:sp>
        <p:nvSpPr>
          <p:cNvPr id="69635" name="Rectangle 3"/>
          <p:cNvSpPr>
            <a:spLocks noGrp="1" noChangeArrowheads="1"/>
          </p:cNvSpPr>
          <p:nvPr>
            <p:ph type="title"/>
          </p:nvPr>
        </p:nvSpPr>
        <p:spPr>
          <a:xfrm>
            <a:off x="1187450" y="404813"/>
            <a:ext cx="7772400" cy="836612"/>
          </a:xfrm>
        </p:spPr>
        <p:txBody>
          <a:bodyPr/>
          <a:lstStyle/>
          <a:p>
            <a:pPr eaLnBrk="1" hangingPunct="1"/>
            <a:r>
              <a:rPr lang="zh-CN" altLang="en-US" smtClean="0"/>
              <a:t>本章案例分析</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71438" y="1052513"/>
            <a:ext cx="8893175" cy="4105275"/>
          </a:xfrm>
        </p:spPr>
        <p:txBody>
          <a:bodyPr/>
          <a:lstStyle/>
          <a:p>
            <a:pPr eaLnBrk="1" hangingPunct="1">
              <a:buFont typeface="Wingdings" pitchFamily="2" charset="2"/>
              <a:buNone/>
            </a:pPr>
            <a:r>
              <a:rPr lang="en-US" altLang="zh-CN" sz="3200" b="1" dirty="0" smtClean="0"/>
              <a:t>    </a:t>
            </a:r>
            <a:r>
              <a:rPr lang="zh-CN" altLang="en-US" sz="3200" b="1" dirty="0" smtClean="0"/>
              <a:t>项目时间管理，简而言之，涉及确保项目准时完成的必需的</a:t>
            </a:r>
            <a:r>
              <a:rPr lang="zh-CN" altLang="en-US" sz="3200" b="1" dirty="0" smtClean="0">
                <a:solidFill>
                  <a:srgbClr val="0033CC"/>
                </a:solidFill>
              </a:rPr>
              <a:t>过程</a:t>
            </a:r>
            <a:r>
              <a:rPr lang="zh-CN" altLang="en-US" sz="3200" b="1" dirty="0" smtClean="0"/>
              <a:t>。</a:t>
            </a:r>
          </a:p>
          <a:p>
            <a:pPr eaLnBrk="1" hangingPunct="1">
              <a:buFont typeface="Wingdings" pitchFamily="2" charset="2"/>
              <a:buNone/>
            </a:pPr>
            <a:endParaRPr lang="zh-CN" altLang="en-US" sz="3200" b="1" dirty="0" smtClean="0"/>
          </a:p>
          <a:p>
            <a:pPr eaLnBrk="1" hangingPunct="1">
              <a:buFont typeface="Wingdings" pitchFamily="2" charset="2"/>
              <a:buNone/>
            </a:pPr>
            <a:r>
              <a:rPr lang="zh-CN" altLang="en-US" sz="3200" b="1" dirty="0" smtClean="0"/>
              <a:t>   其主要任务就是项目</a:t>
            </a:r>
            <a:r>
              <a:rPr lang="zh-CN" altLang="en-US" sz="3200" b="1" dirty="0" smtClean="0">
                <a:solidFill>
                  <a:srgbClr val="0033CC"/>
                </a:solidFill>
              </a:rPr>
              <a:t>进度</a:t>
            </a:r>
            <a:r>
              <a:rPr lang="zh-CN" altLang="en-US" sz="3200" b="1" dirty="0" smtClean="0"/>
              <a:t>计划的制定、执行和变更控制。</a:t>
            </a:r>
          </a:p>
        </p:txBody>
      </p:sp>
      <p:sp>
        <p:nvSpPr>
          <p:cNvPr id="13315" name="Rectangle 5"/>
          <p:cNvSpPr>
            <a:spLocks noGrp="1" noChangeArrowheads="1"/>
          </p:cNvSpPr>
          <p:nvPr>
            <p:ph type="title"/>
          </p:nvPr>
        </p:nvSpPr>
        <p:spPr>
          <a:xfrm>
            <a:off x="0" y="0"/>
            <a:ext cx="9144000" cy="692150"/>
          </a:xfrm>
        </p:spPr>
        <p:txBody>
          <a:bodyPr/>
          <a:lstStyle/>
          <a:p>
            <a:pPr eaLnBrk="1" hangingPunct="1"/>
            <a:r>
              <a:rPr lang="zh-CN" altLang="en-US" sz="3600" smtClean="0"/>
              <a:t>项目时间管理</a:t>
            </a:r>
            <a:r>
              <a:rPr lang="zh-CN" altLang="en-US" sz="3600" b="1" smtClean="0"/>
              <a:t>概述</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971550" y="593725"/>
            <a:ext cx="7772400" cy="5859463"/>
          </a:xfrm>
        </p:spPr>
        <p:txBody>
          <a:bodyPr/>
          <a:lstStyle/>
          <a:p>
            <a:pPr eaLnBrk="1" hangingPunct="1">
              <a:buFont typeface="Wingdings" pitchFamily="2" charset="2"/>
              <a:buNone/>
            </a:pPr>
            <a:r>
              <a:rPr lang="en-US" altLang="zh-CN" sz="2800" b="1" dirty="0" smtClean="0"/>
              <a:t>    </a:t>
            </a:r>
            <a:r>
              <a:rPr lang="zh-CN" altLang="en-US" sz="2800" b="1" dirty="0" smtClean="0"/>
              <a:t>制定进度计划容易，使项目沿着既定的轨道前进则要困难得多。管理人的问题以及解决进度计划的冲突，是两个最大的挑战。该客户的许多雇员临时休假，因此错过了一些项目评审会议，或者重新改变设定了一些项目评审会议的时间。因为</a:t>
            </a:r>
            <a:r>
              <a:rPr lang="zh-CN" altLang="en-US" sz="2800" b="1" dirty="0" smtClean="0">
                <a:solidFill>
                  <a:srgbClr val="0033CC"/>
                </a:solidFill>
              </a:rPr>
              <a:t>苏的团队在系统开发生命周期的各阶段，都需要有来自客户的结束指令，</a:t>
            </a:r>
            <a:r>
              <a:rPr lang="zh-CN" altLang="en-US" sz="2800" b="1" dirty="0" smtClean="0"/>
              <a:t>所以上述变更使苏和她的团队难以按原来计划的进度进行。苏的团队中一位高级程序员退出了，她知道要想找到一个新人来跟得上大家的速度，又将占用额外的时间。现在仍处在项目的早期，不过苏知道他们正在落后。她该做些什么才能赶得上五一的系统运转日期呢？</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116013" y="115888"/>
            <a:ext cx="7772400" cy="668337"/>
          </a:xfrm>
        </p:spPr>
        <p:txBody>
          <a:bodyPr/>
          <a:lstStyle/>
          <a:p>
            <a:pPr eaLnBrk="1" hangingPunct="1"/>
            <a:r>
              <a:rPr lang="zh-CN" altLang="en-US" sz="4000" smtClean="0"/>
              <a:t>案例的结果</a:t>
            </a:r>
          </a:p>
        </p:txBody>
      </p:sp>
      <p:sp>
        <p:nvSpPr>
          <p:cNvPr id="71683" name="Rectangle 3"/>
          <p:cNvSpPr>
            <a:spLocks noGrp="1" noChangeArrowheads="1"/>
          </p:cNvSpPr>
          <p:nvPr>
            <p:ph type="body" idx="1"/>
          </p:nvPr>
        </p:nvSpPr>
        <p:spPr>
          <a:xfrm>
            <a:off x="1042988" y="836613"/>
            <a:ext cx="7772400" cy="6021387"/>
          </a:xfrm>
        </p:spPr>
        <p:txBody>
          <a:bodyPr/>
          <a:lstStyle/>
          <a:p>
            <a:pPr eaLnBrk="1" hangingPunct="1">
              <a:lnSpc>
                <a:spcPct val="85000"/>
              </a:lnSpc>
            </a:pPr>
            <a:r>
              <a:rPr lang="zh-CN" altLang="en-US" sz="2800" b="1" dirty="0" smtClean="0"/>
              <a:t>现在是</a:t>
            </a:r>
            <a:r>
              <a:rPr lang="en-US" altLang="zh-CN" sz="2800" b="1" dirty="0" smtClean="0"/>
              <a:t>3</a:t>
            </a:r>
            <a:r>
              <a:rPr lang="zh-CN" altLang="en-US" sz="2800" b="1" dirty="0" smtClean="0"/>
              <a:t>月</a:t>
            </a:r>
            <a:r>
              <a:rPr lang="en-US" altLang="zh-CN" sz="2800" b="1" dirty="0" smtClean="0"/>
              <a:t>15</a:t>
            </a:r>
            <a:r>
              <a:rPr lang="zh-CN" altLang="en-US" sz="2800" b="1" dirty="0" smtClean="0"/>
              <a:t>日，再过一个半月新的在线注册系统就要启用了。项目目前是一片混乱。苏</a:t>
            </a:r>
            <a:r>
              <a:rPr lang="en-US" altLang="zh-CN" sz="2800" b="1" dirty="0" smtClean="0"/>
              <a:t>.</a:t>
            </a:r>
            <a:r>
              <a:rPr lang="zh-CN" altLang="en-US" sz="2800" b="1" dirty="0" smtClean="0"/>
              <a:t>约翰认为她能处理好所有在项目进行过程中出现的冲突，并且她很自负，不向其上司或大学校长承认事情进展得不顺利。她花了大量的时间来详细准备项目的进度计划，并且她认为自己的项目管理软件使用得很好，可以跟上项目的状态。事实上，项目中有</a:t>
            </a:r>
            <a:r>
              <a:rPr lang="en-US" altLang="zh-CN" sz="2800" b="1" dirty="0" smtClean="0"/>
              <a:t>5</a:t>
            </a:r>
            <a:r>
              <a:rPr lang="zh-CN" altLang="en-US" sz="2800" b="1" dirty="0" smtClean="0"/>
              <a:t>位主要的程序员都清楚一种方法，使自己的任务在软件上每周自动更新，并说一切按预定计划进行。他们很少注意实际的计划，而且憎恨填写状态信息。苏并没有核实他们所做的大部分工作，以检查它们是不是真正的完成了。另外，注册办公室主任对项目不感兴趣，而且将结束指令责任授权给他的一个文员，而该文员对整个注册过程并不理解。</a:t>
            </a:r>
          </a:p>
        </p:txBody>
      </p:sp>
      <mc:AlternateContent xmlns:mc="http://schemas.openxmlformats.org/markup-compatibility/2006" xmlns:p14="http://schemas.microsoft.com/office/powerpoint/2010/main">
        <mc:Choice Requires="p14">
          <p:contentPart p14:bwMode="auto" r:id="rId2">
            <p14:nvContentPartPr>
              <p14:cNvPr id="6146" name="Ink 4"/>
              <p14:cNvContentPartPr>
                <a14:cpLocks xmlns:a14="http://schemas.microsoft.com/office/drawing/2010/main" noRot="1" noChangeAspect="1" noEditPoints="1" noChangeArrowheads="1" noChangeShapeType="1"/>
              </p14:cNvContentPartPr>
              <p14:nvPr/>
            </p14:nvContentPartPr>
            <p14:xfrm>
              <a:off x="33813750" y="18259425"/>
              <a:ext cx="0" cy="0"/>
            </p14:xfrm>
          </p:contentPart>
        </mc:Choice>
        <mc:Fallback xmlns="">
          <p:pic>
            <p:nvPicPr>
              <p:cNvPr id="6146" name="Ink 4"/>
              <p:cNvPicPr>
                <a:picLocks noRot="1" noChangeAspect="1" noEditPoints="1" noChangeArrowheads="1" noChangeShapeType="1"/>
              </p:cNvPicPr>
              <p:nvPr/>
            </p:nvPicPr>
            <p:blipFill>
              <a:blip r:embed="rId3"/>
              <a:stretch>
                <a:fillRect/>
              </a:stretch>
            </p:blipFill>
            <p:spPr>
              <a:xfrm>
                <a:off x="33813750" y="18259425"/>
                <a:ext cx="0" cy="0"/>
              </a:xfrm>
              <a:prstGeom prst="rect">
                <a:avLst/>
              </a:prstGeom>
            </p:spPr>
          </p:pic>
        </mc:Fallback>
      </mc:AlternateContent>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a:xfrm>
            <a:off x="1042988" y="476250"/>
            <a:ext cx="7772400" cy="6121400"/>
          </a:xfrm>
        </p:spPr>
        <p:txBody>
          <a:bodyPr/>
          <a:lstStyle/>
          <a:p>
            <a:pPr eaLnBrk="1" hangingPunct="1">
              <a:buFont typeface="Wingdings" pitchFamily="2" charset="2"/>
              <a:buNone/>
            </a:pPr>
            <a:r>
              <a:rPr lang="en-US" altLang="zh-CN" sz="2800" b="1" dirty="0" smtClean="0"/>
              <a:t>   </a:t>
            </a:r>
            <a:r>
              <a:rPr lang="zh-CN" altLang="en-US" sz="2800" b="1" dirty="0" smtClean="0"/>
              <a:t>当苏和她的团队开始测试新系统时，她才发现她的队员们使用的是去年的课程数据。由于大学在秋季将从过去的学期制转向半学期制，因此使用去年的课程数据会导致一些额外的问题。他们怎么能把这个要求漏掉呢？</a:t>
            </a:r>
          </a:p>
          <a:p>
            <a:pPr eaLnBrk="1" hangingPunct="1">
              <a:buFont typeface="Wingdings" pitchFamily="2" charset="2"/>
              <a:buNone/>
            </a:pPr>
            <a:r>
              <a:rPr lang="zh-CN" altLang="en-US" sz="2800" b="1" dirty="0" smtClean="0"/>
              <a:t>           当苏为了寻求帮助而和她的经理一起步入会议厅时，她害羞地低垂着脑袋。她通过惨痛的教训知道了保持进度进行是多么的困难。为了核实关键可交付成果是否已满足了客户的需求，苏真希望她能多花一些时间与关键的项目干系人进行面对面的沟通，尤其是她这边的程序员与校方注册办公室的代表之间的沟通。 </a:t>
            </a:r>
          </a:p>
          <a:p>
            <a:pPr eaLnBrk="1" hangingPunct="1"/>
            <a:endParaRPr lang="en-US" altLang="zh-CN" sz="2800" b="1"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sz="3600" dirty="0" smtClean="0"/>
              <a:t>思考题</a:t>
            </a:r>
            <a:endParaRPr lang="zh-CN" altLang="en-US" sz="3600" dirty="0" smtClean="0"/>
          </a:p>
        </p:txBody>
      </p:sp>
      <p:sp>
        <p:nvSpPr>
          <p:cNvPr id="73731" name="Rectangle 3"/>
          <p:cNvSpPr>
            <a:spLocks noGrp="1" noChangeArrowheads="1"/>
          </p:cNvSpPr>
          <p:nvPr>
            <p:ph type="body" idx="1"/>
          </p:nvPr>
        </p:nvSpPr>
        <p:spPr>
          <a:xfrm>
            <a:off x="179388" y="1052513"/>
            <a:ext cx="8534400" cy="2433637"/>
          </a:xfrm>
        </p:spPr>
        <p:txBody>
          <a:bodyPr/>
          <a:lstStyle/>
          <a:p>
            <a:pPr marL="533400" indent="-533400" eaLnBrk="1" hangingPunct="1">
              <a:buFont typeface="Wingdings" pitchFamily="2" charset="2"/>
              <a:buAutoNum type="arabicPeriod"/>
            </a:pPr>
            <a:r>
              <a:rPr lang="zh-CN" altLang="en-US" b="1" dirty="0" smtClean="0"/>
              <a:t>系统开发生命周期的各阶段</a:t>
            </a:r>
            <a:r>
              <a:rPr lang="en-US" altLang="zh-CN" b="1" dirty="0" smtClean="0"/>
              <a:t>,</a:t>
            </a:r>
            <a:r>
              <a:rPr lang="zh-CN" altLang="en-US" b="1" dirty="0" smtClean="0"/>
              <a:t>都需要经过客户的结束指令</a:t>
            </a:r>
            <a:r>
              <a:rPr lang="en-US" altLang="zh-CN" b="1" dirty="0" smtClean="0"/>
              <a:t>, </a:t>
            </a:r>
            <a:r>
              <a:rPr lang="zh-CN" altLang="en-US" b="1" dirty="0" smtClean="0"/>
              <a:t>这种活动间的相关性，属于哪种依赖关系</a:t>
            </a:r>
            <a:r>
              <a:rPr lang="en-US" altLang="zh-CN" b="1" dirty="0" smtClean="0"/>
              <a:t>?</a:t>
            </a:r>
          </a:p>
          <a:p>
            <a:pPr marL="0" indent="0" eaLnBrk="1" hangingPunct="1">
              <a:buNone/>
            </a:pPr>
            <a:endParaRPr lang="en-US" altLang="zh-CN" b="1" dirty="0" smtClean="0"/>
          </a:p>
          <a:p>
            <a:pPr marL="533400" indent="-533400" eaLnBrk="1" hangingPunct="1">
              <a:buFont typeface="Wingdings" pitchFamily="2" charset="2"/>
              <a:buAutoNum type="arabicPeriod"/>
            </a:pPr>
            <a:r>
              <a:rPr lang="zh-CN" altLang="en-US" b="1" dirty="0" smtClean="0"/>
              <a:t>从项目管理的角度分析本案例失败的原因，苏要怎么做来解决问题？</a:t>
            </a:r>
            <a:endParaRPr lang="en-US" altLang="zh-CN" b="1"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b="1" smtClean="0"/>
              <a:t>时间管理的重要性</a:t>
            </a:r>
          </a:p>
        </p:txBody>
      </p:sp>
      <p:sp>
        <p:nvSpPr>
          <p:cNvPr id="14339" name="Rectangle 3"/>
          <p:cNvSpPr>
            <a:spLocks noGrp="1" noChangeArrowheads="1"/>
          </p:cNvSpPr>
          <p:nvPr>
            <p:ph type="body" idx="1"/>
          </p:nvPr>
        </p:nvSpPr>
        <p:spPr>
          <a:xfrm>
            <a:off x="323850" y="981075"/>
            <a:ext cx="8569325" cy="4968875"/>
          </a:xfrm>
        </p:spPr>
        <p:txBody>
          <a:bodyPr/>
          <a:lstStyle/>
          <a:p>
            <a:pPr eaLnBrk="1" hangingPunct="1"/>
            <a:r>
              <a:rPr lang="zh-CN" altLang="en-US" b="1" dirty="0" smtClean="0"/>
              <a:t>项目时间（进度）管理是整个项目管理中最重要的一个组成部分。</a:t>
            </a:r>
          </a:p>
          <a:p>
            <a:pPr eaLnBrk="1" hangingPunct="1"/>
            <a:r>
              <a:rPr lang="zh-CN" altLang="en-US" b="1" dirty="0" smtClean="0"/>
              <a:t>它的作用是保证按时完成项目、</a:t>
            </a:r>
            <a:r>
              <a:rPr lang="zh-CN" altLang="en-US" b="1" dirty="0" smtClean="0">
                <a:solidFill>
                  <a:srgbClr val="0033CC"/>
                </a:solidFill>
              </a:rPr>
              <a:t>合理分配资源</a:t>
            </a:r>
            <a:r>
              <a:rPr lang="zh-CN" altLang="en-US" b="1" dirty="0" smtClean="0"/>
              <a:t>、发挥最佳工作效率。</a:t>
            </a:r>
          </a:p>
          <a:p>
            <a:pPr eaLnBrk="1" hangingPunct="1"/>
            <a:r>
              <a:rPr lang="zh-CN" altLang="en-US" b="1" dirty="0" smtClean="0"/>
              <a:t>是项目目标达成的三大约束（限制）之一。</a:t>
            </a:r>
          </a:p>
          <a:p>
            <a:pPr eaLnBrk="1" hangingPunct="1">
              <a:buFont typeface="Wingdings" pitchFamily="2" charset="2"/>
              <a:buNone/>
            </a:pPr>
            <a:endParaRPr lang="zh-CN" altLang="en-US" dirty="0" smtClean="0"/>
          </a:p>
          <a:p>
            <a:pPr eaLnBrk="1" hangingPunct="1">
              <a:buFont typeface="Wingdings" pitchFamily="2" charset="2"/>
              <a:buNone/>
            </a:pPr>
            <a:endParaRPr lang="zh-CN" altLang="en-US" dirty="0" smtClean="0"/>
          </a:p>
          <a:p>
            <a:pPr eaLnBrk="1" hangingPunct="1">
              <a:buFont typeface="Wingdings" pitchFamily="2" charset="2"/>
              <a:buNone/>
            </a:pPr>
            <a:r>
              <a:rPr lang="zh-CN" altLang="en-US" dirty="0" smtClean="0"/>
              <a:t>    </a:t>
            </a:r>
            <a:r>
              <a:rPr lang="en-US" altLang="zh-CN" sz="3600" b="1" dirty="0" smtClean="0">
                <a:solidFill>
                  <a:srgbClr val="0033CC"/>
                </a:solidFill>
              </a:rPr>
              <a:t>IT</a:t>
            </a:r>
            <a:r>
              <a:rPr lang="zh-CN" altLang="en-US" sz="3600" b="1" dirty="0" smtClean="0">
                <a:solidFill>
                  <a:srgbClr val="0033CC"/>
                </a:solidFill>
              </a:rPr>
              <a:t>项目普遍问题－－项目延后，举例说明哪些项目的延后，影响度大</a:t>
            </a:r>
            <a:r>
              <a:rPr lang="en-US" altLang="zh-CN" sz="3600" b="1" dirty="0" smtClean="0">
                <a:solidFill>
                  <a:srgbClr val="0033CC"/>
                </a:solidFill>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z="4000" b="1" smtClean="0"/>
              <a:t>项目时间管理内容提纲</a:t>
            </a:r>
          </a:p>
        </p:txBody>
      </p:sp>
      <p:sp>
        <p:nvSpPr>
          <p:cNvPr id="15363" name="Rectangle 3"/>
          <p:cNvSpPr>
            <a:spLocks noGrp="1" noChangeArrowheads="1"/>
          </p:cNvSpPr>
          <p:nvPr>
            <p:ph type="body" idx="1"/>
          </p:nvPr>
        </p:nvSpPr>
        <p:spPr>
          <a:xfrm>
            <a:off x="323850" y="1484313"/>
            <a:ext cx="8534400" cy="2736850"/>
          </a:xfrm>
        </p:spPr>
        <p:txBody>
          <a:bodyPr/>
          <a:lstStyle/>
          <a:p>
            <a:pPr eaLnBrk="1" hangingPunct="1">
              <a:buFont typeface="Wingdings" pitchFamily="2" charset="2"/>
              <a:buNone/>
            </a:pPr>
            <a:r>
              <a:rPr lang="en-US" altLang="zh-CN" sz="3600" b="1" smtClean="0"/>
              <a:t>1.</a:t>
            </a:r>
            <a:r>
              <a:rPr lang="zh-CN" altLang="en-US" sz="3600" b="1" smtClean="0"/>
              <a:t>项目时间管理概述与重要性</a:t>
            </a:r>
          </a:p>
          <a:p>
            <a:pPr eaLnBrk="1" hangingPunct="1">
              <a:buFont typeface="Wingdings" pitchFamily="2" charset="2"/>
              <a:buNone/>
            </a:pPr>
            <a:r>
              <a:rPr lang="en-US" altLang="zh-CN" sz="3600" b="1" smtClean="0">
                <a:solidFill>
                  <a:srgbClr val="FF3300"/>
                </a:solidFill>
              </a:rPr>
              <a:t>2.</a:t>
            </a:r>
            <a:r>
              <a:rPr lang="zh-CN" altLang="en-US" sz="3600" b="1" smtClean="0">
                <a:solidFill>
                  <a:srgbClr val="FF3300"/>
                </a:solidFill>
              </a:rPr>
              <a:t>项目时间管理的过程</a:t>
            </a:r>
          </a:p>
          <a:p>
            <a:pPr eaLnBrk="1" hangingPunct="1">
              <a:buFont typeface="Wingdings" pitchFamily="2" charset="2"/>
              <a:buNone/>
            </a:pPr>
            <a:r>
              <a:rPr lang="en-US" altLang="zh-CN" sz="3600" b="1" smtClean="0"/>
              <a:t>3. </a:t>
            </a:r>
            <a:r>
              <a:rPr lang="zh-CN" altLang="en-US" sz="3600" b="1" smtClean="0"/>
              <a:t>控制项目的进度</a:t>
            </a:r>
          </a:p>
          <a:p>
            <a:pPr eaLnBrk="1" hangingPunct="1">
              <a:buFont typeface="Wingdings" pitchFamily="2" charset="2"/>
              <a:buNone/>
            </a:pPr>
            <a:r>
              <a:rPr lang="en-US" altLang="zh-CN" sz="3600" b="1" smtClean="0"/>
              <a:t>4.</a:t>
            </a:r>
            <a:r>
              <a:rPr lang="zh-CN" altLang="en-US" sz="3600" b="1" smtClean="0"/>
              <a:t>案例分析</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endParaRPr lang="zh-CN" altLang="zh-CN" smtClean="0"/>
          </a:p>
        </p:txBody>
      </p:sp>
      <p:sp>
        <p:nvSpPr>
          <p:cNvPr id="16387" name="Rectangle 3"/>
          <p:cNvSpPr>
            <a:spLocks noGrp="1" noChangeArrowheads="1"/>
          </p:cNvSpPr>
          <p:nvPr>
            <p:ph type="body" idx="1"/>
          </p:nvPr>
        </p:nvSpPr>
        <p:spPr/>
        <p:txBody>
          <a:bodyPr/>
          <a:lstStyle/>
          <a:p>
            <a:pPr eaLnBrk="1" hangingPunct="1"/>
            <a:endParaRPr lang="zh-CN" altLang="zh-CN" smtClean="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6632"/>
            <a:ext cx="8642350"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ad`s Tie">
  <a:themeElements>
    <a:clrScheme name="Dad`s Ti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Dad`s Ti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d`s Tie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空演示文稿">
  <a:themeElements>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空演示文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空演示文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空演示文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空演示文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空演示文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空演示文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空演示文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db2004199l">
  <a:themeElements>
    <a:clrScheme name="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fontScheme name="cdb2004199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199l 1">
        <a:dk1>
          <a:srgbClr val="000000"/>
        </a:dk1>
        <a:lt1>
          <a:srgbClr val="FFFFFF"/>
        </a:lt1>
        <a:dk2>
          <a:srgbClr val="003399"/>
        </a:dk2>
        <a:lt2>
          <a:srgbClr val="C0C0C0"/>
        </a:lt2>
        <a:accent1>
          <a:srgbClr val="64B4DC"/>
        </a:accent1>
        <a:accent2>
          <a:srgbClr val="EA4A46"/>
        </a:accent2>
        <a:accent3>
          <a:srgbClr val="FFFFFF"/>
        </a:accent3>
        <a:accent4>
          <a:srgbClr val="000000"/>
        </a:accent4>
        <a:accent5>
          <a:srgbClr val="B8D6EB"/>
        </a:accent5>
        <a:accent6>
          <a:srgbClr val="D4423F"/>
        </a:accent6>
        <a:hlink>
          <a:srgbClr val="441FCD"/>
        </a:hlink>
        <a:folHlink>
          <a:srgbClr val="AAC856"/>
        </a:folHlink>
      </a:clrScheme>
      <a:clrMap bg1="lt1" tx1="dk1" bg2="lt2" tx2="dk2" accent1="accent1" accent2="accent2" accent3="accent3" accent4="accent4" accent5="accent5" accent6="accent6" hlink="hlink" folHlink="folHlink"/>
    </a:extraClrScheme>
    <a:extraClrScheme>
      <a:clrScheme name="cdb2004199l 2">
        <a:dk1>
          <a:srgbClr val="000000"/>
        </a:dk1>
        <a:lt1>
          <a:srgbClr val="FFFFFF"/>
        </a:lt1>
        <a:dk2>
          <a:srgbClr val="480048"/>
        </a:dk2>
        <a:lt2>
          <a:srgbClr val="C0C0C0"/>
        </a:lt2>
        <a:accent1>
          <a:srgbClr val="DE791E"/>
        </a:accent1>
        <a:accent2>
          <a:srgbClr val="38A0DA"/>
        </a:accent2>
        <a:accent3>
          <a:srgbClr val="FFFFFF"/>
        </a:accent3>
        <a:accent4>
          <a:srgbClr val="000000"/>
        </a:accent4>
        <a:accent5>
          <a:srgbClr val="ECBEAB"/>
        </a:accent5>
        <a:accent6>
          <a:srgbClr val="3291C5"/>
        </a:accent6>
        <a:hlink>
          <a:srgbClr val="009999"/>
        </a:hlink>
        <a:folHlink>
          <a:srgbClr val="66A444"/>
        </a:folHlink>
      </a:clrScheme>
      <a:clrMap bg1="lt1" tx1="dk1" bg2="lt2" tx2="dk2" accent1="accent1" accent2="accent2" accent3="accent3" accent4="accent4" accent5="accent5" accent6="accent6" hlink="hlink" folHlink="folHlink"/>
    </a:extraClrScheme>
    <a:extraClrScheme>
      <a:clrScheme name="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cdb2004199l">
  <a:themeElements>
    <a:clrScheme name="1_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fontScheme name="1_cdb2004199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db2004199l 1">
        <a:dk1>
          <a:srgbClr val="000000"/>
        </a:dk1>
        <a:lt1>
          <a:srgbClr val="FFFFFF"/>
        </a:lt1>
        <a:dk2>
          <a:srgbClr val="003399"/>
        </a:dk2>
        <a:lt2>
          <a:srgbClr val="C0C0C0"/>
        </a:lt2>
        <a:accent1>
          <a:srgbClr val="64B4DC"/>
        </a:accent1>
        <a:accent2>
          <a:srgbClr val="EA4A46"/>
        </a:accent2>
        <a:accent3>
          <a:srgbClr val="FFFFFF"/>
        </a:accent3>
        <a:accent4>
          <a:srgbClr val="000000"/>
        </a:accent4>
        <a:accent5>
          <a:srgbClr val="B8D6EB"/>
        </a:accent5>
        <a:accent6>
          <a:srgbClr val="D4423F"/>
        </a:accent6>
        <a:hlink>
          <a:srgbClr val="441FCD"/>
        </a:hlink>
        <a:folHlink>
          <a:srgbClr val="AAC856"/>
        </a:folHlink>
      </a:clrScheme>
      <a:clrMap bg1="lt1" tx1="dk1" bg2="lt2" tx2="dk2" accent1="accent1" accent2="accent2" accent3="accent3" accent4="accent4" accent5="accent5" accent6="accent6" hlink="hlink" folHlink="folHlink"/>
    </a:extraClrScheme>
    <a:extraClrScheme>
      <a:clrScheme name="1_cdb2004199l 2">
        <a:dk1>
          <a:srgbClr val="000000"/>
        </a:dk1>
        <a:lt1>
          <a:srgbClr val="FFFFFF"/>
        </a:lt1>
        <a:dk2>
          <a:srgbClr val="480048"/>
        </a:dk2>
        <a:lt2>
          <a:srgbClr val="C0C0C0"/>
        </a:lt2>
        <a:accent1>
          <a:srgbClr val="DE791E"/>
        </a:accent1>
        <a:accent2>
          <a:srgbClr val="38A0DA"/>
        </a:accent2>
        <a:accent3>
          <a:srgbClr val="FFFFFF"/>
        </a:accent3>
        <a:accent4>
          <a:srgbClr val="000000"/>
        </a:accent4>
        <a:accent5>
          <a:srgbClr val="ECBEAB"/>
        </a:accent5>
        <a:accent6>
          <a:srgbClr val="3291C5"/>
        </a:accent6>
        <a:hlink>
          <a:srgbClr val="009999"/>
        </a:hlink>
        <a:folHlink>
          <a:srgbClr val="66A444"/>
        </a:folHlink>
      </a:clrScheme>
      <a:clrMap bg1="lt1" tx1="dk1" bg2="lt2" tx2="dk2" accent1="accent1" accent2="accent2" accent3="accent3" accent4="accent4" accent5="accent5" accent6="accent6" hlink="hlink" folHlink="folHlink"/>
    </a:extraClrScheme>
    <a:extraClrScheme>
      <a:clrScheme name="1_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9702</TotalTime>
  <Words>4614</Words>
  <Application>Microsoft Office PowerPoint</Application>
  <PresentationFormat>全屏显示(4:3)</PresentationFormat>
  <Paragraphs>395</Paragraphs>
  <Slides>63</Slides>
  <Notes>18</Notes>
  <HiddenSlides>4</HiddenSlides>
  <MMClips>0</MMClips>
  <ScaleCrop>false</ScaleCrop>
  <HeadingPairs>
    <vt:vector size="8" baseType="variant">
      <vt:variant>
        <vt:lpstr>已用的字体</vt:lpstr>
      </vt:variant>
      <vt:variant>
        <vt:i4>8</vt:i4>
      </vt:variant>
      <vt:variant>
        <vt:lpstr>主题</vt:lpstr>
      </vt:variant>
      <vt:variant>
        <vt:i4>6</vt:i4>
      </vt:variant>
      <vt:variant>
        <vt:lpstr>嵌入 OLE 服务器</vt:lpstr>
      </vt:variant>
      <vt:variant>
        <vt:i4>3</vt:i4>
      </vt:variant>
      <vt:variant>
        <vt:lpstr>幻灯片标题</vt:lpstr>
      </vt:variant>
      <vt:variant>
        <vt:i4>63</vt:i4>
      </vt:variant>
    </vt:vector>
  </HeadingPairs>
  <TitlesOfParts>
    <vt:vector size="80" baseType="lpstr">
      <vt:lpstr>黑体</vt:lpstr>
      <vt:lpstr>楷体_GB2312</vt:lpstr>
      <vt:lpstr>隶书</vt:lpstr>
      <vt:lpstr>宋体</vt:lpstr>
      <vt:lpstr>Arial</vt:lpstr>
      <vt:lpstr>Tahoma</vt:lpstr>
      <vt:lpstr>Times New Roman</vt:lpstr>
      <vt:lpstr>Wingdings</vt:lpstr>
      <vt:lpstr>Dad`s Tie</vt:lpstr>
      <vt:lpstr>空演示文稿</vt:lpstr>
      <vt:lpstr>cdb2004199l</vt:lpstr>
      <vt:lpstr>1_cdb2004199l</vt:lpstr>
      <vt:lpstr>Network</vt:lpstr>
      <vt:lpstr>1_Network</vt:lpstr>
      <vt:lpstr>Image</vt:lpstr>
      <vt:lpstr>工作表</vt:lpstr>
      <vt:lpstr>Equation</vt:lpstr>
      <vt:lpstr>第五章　项目时间管理 </vt:lpstr>
      <vt:lpstr>项目时间管理内容提纲</vt:lpstr>
      <vt:lpstr>进度管理的重要性</vt:lpstr>
      <vt:lpstr>某公司的ERP系统倒计时牌</vt:lpstr>
      <vt:lpstr>项目进度安排的重要性</vt:lpstr>
      <vt:lpstr>项目时间管理概述</vt:lpstr>
      <vt:lpstr>时间管理的重要性</vt:lpstr>
      <vt:lpstr>项目时间管理内容提纲</vt:lpstr>
      <vt:lpstr>PowerPoint 演示文稿</vt:lpstr>
      <vt:lpstr>典型的软件开发进度计划（Project）</vt:lpstr>
      <vt:lpstr>PowerPoint 演示文稿</vt:lpstr>
      <vt:lpstr>定义活动</vt:lpstr>
      <vt:lpstr>1. 如何定义活动 ？</vt:lpstr>
      <vt:lpstr>例：活动定义（细分WBS）</vt:lpstr>
      <vt:lpstr>过程建模</vt:lpstr>
      <vt:lpstr>定义活动过程图</vt:lpstr>
      <vt:lpstr>定义活动过程的输出 </vt:lpstr>
      <vt:lpstr>2. 如何给活动排序？</vt:lpstr>
      <vt:lpstr>活动依赖关系类型     </vt:lpstr>
      <vt:lpstr>例：设置任务依赖关系（完成-开始）</vt:lpstr>
      <vt:lpstr>活动的排序</vt:lpstr>
      <vt:lpstr>活动的排序 </vt:lpstr>
      <vt:lpstr>例：设置周期性任务</vt:lpstr>
      <vt:lpstr>例：设置并行任务</vt:lpstr>
      <vt:lpstr>活动排序的结果(输出)</vt:lpstr>
      <vt:lpstr>箭线图法（ADM）</vt:lpstr>
      <vt:lpstr>开发模块A、B、C的任务网络图</vt:lpstr>
      <vt:lpstr>正向遍历</vt:lpstr>
      <vt:lpstr>反向遍历</vt:lpstr>
      <vt:lpstr>如何估计活动资源？   </vt:lpstr>
      <vt:lpstr>活动时间估计</vt:lpstr>
      <vt:lpstr>活动时间估计</vt:lpstr>
      <vt:lpstr>活动时间估计的输入</vt:lpstr>
      <vt:lpstr>如何估计活动工期？   </vt:lpstr>
      <vt:lpstr>方法一：专家判断</vt:lpstr>
      <vt:lpstr>方法二：类推估算</vt:lpstr>
      <vt:lpstr>活动所需时间估计的工具和方法</vt:lpstr>
      <vt:lpstr>OA系统项目周期估算举例(PERT)</vt:lpstr>
      <vt:lpstr>OA系统项目周期估算举例(2)</vt:lpstr>
      <vt:lpstr>OA系统项目周期估算举例（3）</vt:lpstr>
      <vt:lpstr>进度计划编制</vt:lpstr>
      <vt:lpstr>进度计划编制</vt:lpstr>
      <vt:lpstr>什么是里程碑？</vt:lpstr>
      <vt:lpstr>PowerPoint 演示文稿</vt:lpstr>
      <vt:lpstr>里程碑设定表举例</vt:lpstr>
      <vt:lpstr>PowerPoint 演示文稿</vt:lpstr>
      <vt:lpstr>项目进度计划编制</vt:lpstr>
      <vt:lpstr>进度计划编制的工具和方法</vt:lpstr>
      <vt:lpstr>关于CPM</vt:lpstr>
      <vt:lpstr>对关键路径的误解</vt:lpstr>
      <vt:lpstr>进度计划编制的工具和方法</vt:lpstr>
      <vt:lpstr>PowerPoint 演示文稿</vt:lpstr>
      <vt:lpstr>进度与费用之间的关系</vt:lpstr>
      <vt:lpstr>进度编制的结果</vt:lpstr>
      <vt:lpstr>项目时间管理内容纲要</vt:lpstr>
      <vt:lpstr>项目进度控制</vt:lpstr>
      <vt:lpstr>项目进度控制</vt:lpstr>
      <vt:lpstr>软件项目进度控制</vt:lpstr>
      <vt:lpstr>本章案例分析</vt:lpstr>
      <vt:lpstr>PowerPoint 演示文稿</vt:lpstr>
      <vt:lpstr>案例的结果</vt:lpstr>
      <vt:lpstr>PowerPoint 演示文稿</vt:lpstr>
      <vt:lpstr>思考题</vt:lpstr>
    </vt:vector>
  </TitlesOfParts>
  <Company>xltl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409</cp:lastModifiedBy>
  <cp:revision>257</cp:revision>
  <dcterms:created xsi:type="dcterms:W3CDTF">2009-03-09T05:23:12Z</dcterms:created>
  <dcterms:modified xsi:type="dcterms:W3CDTF">2025-04-08T03:51:53Z</dcterms:modified>
</cp:coreProperties>
</file>